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WFA914 Umpiring Written Examination, an official Winn Family Association Training Centre module.
Revise the whole umpiring pathway and sit the 20-question WFA Umpiring Written Examination.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WFA914 – Umpiring Written Examination tests your knowledge across the full WFA Umpiring &amp; Officiating pathway, from WFA902 to WFA912. The revision lessons summarise the Laws for umpires, positioning, signals, no-balls, wides and free hits, dismissals and appeals, dead ball, penalty runs and misconduct, the toss, overs and interruptions, T20 regulations and player conduct. The examination has 20 questions with a 30-minute time limit and up to three attempts.
It is for members who have completed WFA902 to WFA912 and feel ready to demonstrate their knowledge under timed conditions. Passing, together with WFA913, unlocks WFA915 Match Umpire Assessment.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WFA902 The Laws of Cricket for Umpires, WFA903 Umpire Positioning and Movement, WFA904 Signals and Communication, WFA905 No-Balls, Wides and Free Hits, WFA906 Dismissals and Appeals, WFA907 Dead Ball, Penalty Runs and Misconduct, WFA908 Managing the Toss and Match Start, WFA909 Managing Overs, Time and Interruptions, WFA910 Applying T20 Competition Regulations, WFA911 Player Conduct and Disputes, WFA912 Umpiring Scenarios and Decision-Making.
Passing this module unlocks: WFA915 Match Umpire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EXAMINATION WORKS — say:
In this lesson you will learn how the written examination is run. There are twenty questions covering the whole pathway, with a time limit of thirty minutes. Questions include single-answer, true or false, and select-all-that-apply types. Read each question carefully, especially words such as not, all and first. For select-all questions, every correct option must be chosen and no incorrect ones. You may take the examination up to three times. Use the revision lessons that follow to refresh your knowledge, and keep a copy of the Laws nearby while you revise, though during the examination you should rely on what you have learned. Good luck.
Key points: Twenty questions, thirty minutes; Single, true or false and select-all types; Read key words such as not and all; Up to three attempts.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REVISION: LAWS, POSITIONING AND SIGNALS — say:
In this lesson you will revise the foundations. The Laws are written by MCC; there are forty-two Laws plus the Preamble, and WFA competition regulations take precedence where they differ. At the bowler's end, stand in line behind the stumps, watch the front foot first, then the ball. At the striker's end, stand at square leg level with the popping crease. Key signals include one arm horizontal for no ball, both arms horizontal for wide, both arms above the head for six, an open raised hand for bye, and touching a raised knee for leg bye. Revoke an error by touching both shoulders with opposite hands. Wait for scorers to acknowledge.
Key points: WFA regulations take precedence where they differ; Bowler's end: front foot, then ball; Square leg level with the popping crease; Know every signal and the revoke.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REVISION: NO-BALLS, WIDES AND FREE HITS — say:
In this lesson you will revise Laws 21 and 22 and the free hit. Some part of the front foot must land behind the popping crease, and the back foot must land within and not touching the return crease. Full tosses above waist height are no-balls. A wide is a ball not within reach of the striker for a normal stroke, and is not wide if it touches the bat or person. Each carries a one-run penalty and neither counts in the over. No-ball takes precedence over wide. In T20, a no-ball brings a free hit, signalled by circling one arm, on which only no-ball dismissals such as run out are possible.
Key points: Front foot behind popping crease; back foot inside return crease; Wide: not within reach of a normal stroke; One-run penalty each; not counted in the over; Free hit: only no-ball dismissals.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REVISION: DISMISSALS AND APPEALS — say:
In this lesson you will revise dismissals and appeals. There are ten methods of dismissal. No batter is out without an appeal, which must be made before the bowler begins the next run-up. The striker's end umpire answers hit wicket, stumped and run out at that end; the bowler's end umpire answers all others. For LBW, the ball must not be a no-ball, must not pitch outside leg, must hit the person first, must strike in line unless no shot is offered, and would have hit the wicket. Stumped requires the striker not to be attempting a run. A grounded bat that bounces up does not make a batter run out.
Key points: Ten methods; appeal required; Striker's end: hit wicket, stumped, run out there; LBW: five conditions, doubt means not out; Stumped versus run out: attempting a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REVISION: DEAD BALL, PENALTIES AND CONDUCT — say:
In this lesson you will revise Laws 20, 41 and 42. The ball becomes dead when finally settled, on a boundary or dismissal, or when lodged in clothing or a helmet. Call dead ball for serious injury, a striker not ready, or unfair play. Five penalty runs go to the batting side for a ball hitting a helmet on the ground or for fake fielding, and to the fielding side for deliberate short running. Many offences require a first and final warning. Law 42 sets four levels: Level 1 brings a warning then five penalty runs; Level 2 five penalty runs; Levels 3 and 4 add suspension or removal. Report every offence.
Key points: Know when the ball becomes dead; Five penalty runs: who gets them and why; First and final warning procedure; Four levels of misconduct; report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REVISION: TOSS, OVERS AND INTERRUPTIONS — say:
In this lesson you will revise match management. Arrive at least forty-five minutes before the start. The toss takes place on the field with an umpire present, between thirty and fifteen minutes before the start, and the decision cannot be changed once notified. Players are nominated before the toss. An over is six fair balls, and a miscounted over stands. No bowler may bowl consecutive overs, and in T20 the usual limit is four overs. A bowler who cannot finish an over is replaced by one who did not bowl the previous over and will not bowl the next. Umpires are sole judges of conditions, and lightning means suspend play immediately.
Key points: Toss: thirty to fifteen minutes before start; Six-ball over; miscount stands; No consecutive overs; four-over T20 limit; Lightning: suspend play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REVISION: T20 REGULATIONS AND RESULTS — say:
In this lesson you will revise the T20 specifics. Each side bats for up to twenty overs. During the six-over powerplay, no more than two fielders may be outside the thirty-yard circle; afterwards, no more than five. A breach is called no-ball. T20 playing conditions usually allow one short ball above shoulder height per over and apply a stricter wide interpretation. In reduced matches, record stoppage times and apply the WFA reduction method, adjusting powerplay and bowling limits. League points are three for a win, one for a tie, one for a no result and none for a loss. In the Winter Cup they are two, one, one and none.
Key points: Powerplay: max two outside the circle; After powerplay: max five outside; Apply WFA method for reduced overs; League 3-1-1-0; Winter Cup 2-1-1-0.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REVISION: CONDUCT AND DECISION-MAKING — say:
In this lesson you will revise conduct management and decision-making. Prevent problems through presence and early communication, and work through the captains, who are responsible for their teams. Apply Law 42 proportionately, judging the act and not the person. Calm heated moments with a low voice and relaxed posture. Agree playing conditions in writing to avoid disputes and refer unresolved issues to the WFA. Report safeguarding concerns and never tolerate discriminatory language. For every decision, see it, process it, decide it and communicate it. Doubt goes to the batter, and never try to even things up after a mistake. Now you are ready for the examination.
Key points: Work through the captains; Judge the act, not the person; See, process, decide, communicate; Never even things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EXAMINATION TECHNIQUE — say:
In this lesson you will learn some practical examination tips. Find a quiet place where you will not be interrupted for thirty minutes. Read every question fully before looking at the options. Eliminate options you know are wrong, then choose between those remaining. For select-all questions, consider each option on its own as true or false. Do not spend too long on any single question; move on and return if time allows. Questions may present short match scenarios, so picture yourself on the field and apply your decision routine. When you have finished, review your answers if there is time. Remember that the WFA award is not an ECB qualification.
Key points: Quiet place, thirty uninterrupted minutes; Read the question fully first; Treat each select-all option separately; Picture the scenario and apply your routine.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30-minute time limit
Certificate issued automatically on a pass
Locked until you have passed: WFA902 The Laws of Cricket for Umpires, WFA903 Umpire Positioning and Movement, WFA904 Signals and Communication and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krbe7Tt-hP4" TargetMode="External"/><Relationship Id="rId2" Type="http://schemas.openxmlformats.org/officeDocument/2006/relationships/hyperlink" Target="https://www.youtube.com/watch?v=upRjwUptfN8" TargetMode="External"/><Relationship Id="rId3" Type="http://schemas.openxmlformats.org/officeDocument/2006/relationships/hyperlink" Target="https://www.youtube.com/watch?v=Z_YeTF_pgyA" TargetMode="Externa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UMPIRING WRITTEN EXAMINATION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Revise the whole umpiring pathway and sit the 20-question WFA Umpiring Written Examination.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WFA914 Umpiring Written Examination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 ·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000" dirty="0">
                          <a:solidFill>
                            <a:srgbClr val="F4F4F0"/>
                          </a:solidFill>
                          <a:latin typeface="Arial" pitchFamily="34" charset="0"/>
                          <a:ea typeface="Arial" pitchFamily="34" charset="-122"/>
                          <a:cs typeface="Arial" pitchFamily="34" charset="-120"/>
                        </a:rPr>
                        <a:t>WFA902 The Laws of Cricket for Umpires, WFA903 Umpire Positioning and Movement, WFA904 Signals and Communication, WFA905 No-Balls, Wides and Free Hits, WFA906 Dismissals and Appeals, WFA907 Dead Ball, Penalty Runs and Misconduct and 5 more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WFA914 – Umpiring Written Examination tests your knowledge across the full WFA Umpiring &amp; Officiating pathway, from WFA902 to WFA912. The revision lessons summarise the Laws for umpires, positioning, signals, no-balls, wides and free hits, dismissals and appeals, dead ball, penalty runs and misconduct, the toss, overs and interruptions, T20 regulations and player conduct. The examination has 20 questions with a 30-minute time limit and up to three attempts.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WFA902 to WFA912 and feel ready to demonstrate their knowledge under timed conditions. Passing, together with WFA913, unlocks WFA915 Match Umpire Assessment.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WFA914 Umpiring Written Examination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WFA914 Umpiring Written Examination training module, recognising your knowledge of the Laws of Cricket, T20 playing conditions and WFA umpiring practice.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WFA914 Umpiring Written Examination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WFA915 Match Umpire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WFA915 Match Umpire Assessment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WFA902 The Laws of Cricket for Umpires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WFA903 Umpire Positioning and Movement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WFA904 Signals and Communication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WFA905 No-Balls, Wides and Free Hits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WFA906 Dismissals and Appeals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WFA907 Dead Ball, Penalty Runs and Misconduct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WFA908 Managing the Toss and Match Start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WFA909 Managing Overs, Time and Interruptions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WFA910 Applying T20 Competition Regulations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WFA911 Player Conduct and Disputes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WFA915 Match Umpire Assessment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examination works   ·   2. Revision: Laws, positioning and signals   ·   3. Revision: no-balls, wides and free hits   ·   4. Revision: dismissals and appeals   ·   5. Revision: dead ball, penalties and conduct   ·   6. Revision: toss, overs and interruptions   ·   7. Revision: T20 regulations and results   ·   8. Revision: conduct and decision-making   ·   9. Examination technique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EXAMINATION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Twenty questions, thirty minutes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Single, true or false and select-all types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key words such as not and 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three attempts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written examination is run. There are twenty questions covering the whole pathway, with a time limit of thirty minutes. Questions include single-answer, true or false, and select-all-that-apply types. Read each question carefully, especially words such as not, all and first. For select-all questions, every correct option must be chosen and no incorrect ones. You may take the examination up to three times. Use the revision lessons that follow to refresh your knowledge, and keep a copy of the Laws nearby while you revise, though during the examination you should rely on what you have learned. Good luck.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LAWS, POSITIONING AND SIGNALS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regulations take precedence where they differ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end: front foot, then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Square leg level with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every signal and the revoke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the foundations. The Laws are written by MCC; there are forty-two Laws plus the Preamble, and WFA competition regulations take precedence where they differ. At the bowler's end, stand in line behind the stumps, watch the front foot first, then the ball. At the striker's end, stand at square leg level with the popping crease. Key signals include one arm horizontal for no ball, both arms horizontal for wide, both arms above the head for six, an open raised hand for bye, and touching a raised knee for leg bye. Revoke an error by touching both shoulders with opposite hands. Wait for scorers to acknowledge.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NO-BALLS, WIDES AND FREE HITS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foot behind popping crease; back foot inside return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not within reach of a normal stroke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One-run penalty each; not counted in the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 hit: only no-ball dismissals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Laws 21 and 22 and the free hit. Some part of the front foot must land behind the popping crease, and the back foot must land within and not touching the return crease. Full tosses above waist height are no-balls. A wide is a ball not within reach of the striker for a normal stroke, and is not wide if it touches the bat or person. Each carries a one-run penalty and neither counts in the over. No-ball takes precedence over wide. In T20, a no-ball brings a free hit, signalled by circling one arm, on which only no-ball dismissals such as run out are possible.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DISMISSALS AND APPEALS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Ten methods; appeal required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Striker's end: hit wicket, stumped, run out there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LBW: five conditions, doubt means not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Stumped versus run out: attempting a run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dismissals and appeals. There are ten methods of dismissal. No batter is out without an appeal, which must be made before the bowler begins the next run-up. The striker's end umpire answers hit wicket, stumped and run out at that end; the bowler's end umpire answers all others. For LBW, the ball must not be a no-ball, must not pitch outside leg, must hit the person first, must strike in line unless no shot is offered, and would have hit the wicket. Stumped requires the striker not to be attempting a run. A grounded bat that bounces up does not make a batter run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DEAD BALL, PENALTIES AND CONDUCT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when the ball becomes dead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Five penalty runs: who gets them and why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and final warning procedure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levels of misconduct; report 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Laws 20, 41 and 42. The ball becomes dead when finally settled, on a boundary or dismissal, or when lodged in clothing or a helmet. Call dead ball for serious injury, a striker not ready, or unfair play. Five penalty runs go to the batting side for a ball hitting a helmet on the ground or for fake fielding, and to the fielding side for deliberate short running. Many offences require a first and final warning. Law 42 sets four levels: Level 1 brings a warning then five penalty runs; Level 2 five penalty runs; Levels 3 and 4 add suspension or removal. Report every offence.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TOSS, OVERS AND INTERRUPTIONS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Toss: thirty to fifteen minutes before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Six-ball over; miscount stands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consecutive overs; four-over T20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Lightning: suspend play immediately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match management. Arrive at least forty-five minutes before the start. The toss takes place on the field with an umpire present, between thirty and fifteen minutes before the start, and the decision cannot be changed once notified. Players are nominated before the toss. An over is six fair balls, and a miscounted over stands. No bowler may bowl consecutive overs, and in T20 the usual limit is four overs. A bowler who cannot finish an over is replaced by one who did not bowl the previous over and will not bowl the next. Umpires are sole judges of conditions, and lightning means suspend play immediately.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T20 REGULATIONS AND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max two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After powerplay: max five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Apply WFA method for reduced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League 3-1-1-0; Winter Cup 2-1-1-0</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the T20 specifics. Each side bats for up to twenty overs. During the six-over powerplay, no more than two fielders may be outside the thirty-yard circle; afterwards, no more than five. A breach is called no-ball. T20 playing conditions usually allow one short ball above shoulder height per over and apply a stricter wide interpretation. In reduced matches, record stoppage times and apply the WFA reduction method, adjusting powerplay and bowling limits. League points are three for a win, one for a tie, one for a no result and none for a loss. In the Winter Cup they are two, one, one and none.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CONDUCT AND DECISION-MAKING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through the captains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the act, not the person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 process, decide, communicate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even things 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conduct management and decision-making. Prevent problems through presence and early communication, and work through the captains, who are responsible for their teams. Apply Law 42 proportionately, judging the act and not the person. Calm heated moments with a low voice and relaxed posture. Agree playing conditions in writing to avoid disputes and refer unresolved issues to the WFA. Report safeguarding concerns and never tolerate discriminatory language. For every decision, see it, process it, decide it and communicate it. Doubt goes to the batter, and never try to even things up after a mistake. Now you are ready for the examination.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EXAMINATION TECHNIQUE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Quiet place, thirty uninterrupted minutes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the question fully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Treat each select-all option separately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Picture the scenario and apply your routine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some practical examination tips. Find a quiet place where you will not be interrupted for thirty minutes. Read every question fully before looking at the options. Eliminate options you know are wrong, then choose between those remaining. For select-all questions, consider each option on its own as true or false. Do not spend too long on any single question; move on and return if time allows. Questions may present short match scenarios, so picture yourself on the field and apply your decision routine. When you have finished, review your answers if there is time. Remember that the WFA award is not an ECB qualification.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KNOW about All the 10 Ways to Get OUT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Revision of all ten methods of dismissal.  ·  https://www.youtube.com/watch?v=krbe7Tt-hP4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Revision of every umpire signal.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15 Types of No Balls in Cricket Explained | MCC Laws of Cricket 2025</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knowledge with Piyush — Revision of the many types of no-ball.  ·  https://www.youtube.com/watch?v=Z_YeTF_pgyA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30-minute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WFA902 The Laws of Cricket for Umpires, WFA903 Umpire Positioning and Movement, WFA904 Signals and Communication and more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WFA914 Umpiring Written Examination.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WFA915 Match Umpire Assessment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WFA914 Umpiring Written Examination — Official module slides</dc:title>
  <dc:subject>Umpiring &amp; Officiating · Ref. WFA/TC/WFA914</dc:subject>
  <dc:creator>Winn Family Association</dc:creator>
  <cp:lastModifiedBy>Winn Family Association</cp:lastModifiedBy>
  <cp:revision>1</cp:revision>
  <dcterms:created xsi:type="dcterms:W3CDTF">2026-11-02T13:09:58Z</dcterms:created>
  <dcterms:modified xsi:type="dcterms:W3CDTF">2026-11-02T13:09:58Z</dcterms:modified>
</cp:coreProperties>
</file>