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WFA1014 Tournament Statistics and Reports, an official Winn Family Association Training Centre module.
Compile accurate tournament statistics and clear reports for the Winter Cup, Pat McDonald Tournament and league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WFA/TC/WFA1014.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WFA1014 – Tournament Statistics and Reports brings together player statistics and league tables to produce complete competition reports. You will learn how to organise data across a tournament, build leaderboards with fair qualifications, present group tables and results, identify records and notable performances, and write a clear, accurate and respectful report for members, supporters and the committee. Examples refer to the league season, the Winter Cup and the Pat McDonald Tournament.
This module is for experienced scorers and statisticians who have completed WFA1012 and WFA1013. It is the capstone of the analytical side of the pathway and prepares you to support end-of-season reviews and awards. Competition formats and any qualifying rules are set by the WFA competition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WFA1012 Player Statistics and Performance Analysis, WFA1013 League Tables, Points and Net Run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A TOURNAMENT REPORT IS FOR — say:
In this lesson you will learn why tournament statistics and reports matter. At the end of the league season, the Winter Cup or the Pat McDonald Tournament, members want to know who scored the most runs, who took the most wickets, how the tables finished and which performances stood out. The committee may use the figures for awards and planning. A good report is accurate, clear and fair. It celebrates achievement, records history for the future, and reflects well on the Winn Family Association. A poor one, with errors or careless comments, can cause disappointment and disputes. Your aim is a report that everyone can trust.
Key points: Members want leaders, tables and highlights; Figures may support awards and planning; Reports record history for the future; Accurate, clear and fair above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ORGANISING TOURNAMENT DATA — say:
In this lesson you will learn how to organise data across a whole competition. Start with a list of every match, its date, teams, result and the status of its scorecard. Make sure every scorecard is final and verified before you use it. Keep each competition separate: league, Winter Cup and Pat McDonald Tournament statistics should not be mixed unless the report clearly says so. Use consistent player names, because the same player recorded under two spellings will split their figures. A simple spreadsheet or the league's statistics tools can then total each player's batting and bowling. Note any matches that were abandoned or awarded, so they are treated correctly.
Key points: List every match with its result and scorecard status; Use only final, verified scorecards; Keep competitions separate unless stated; Use consistent player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LEADERBOARDS AND QUALIFICATIONS — say:
In this lesson you will build leaderboards. Common batting leaderboards are most runs, highest individual score, best average and best strike rate. Bowling leaderboards include most wickets, best bowling figures, best average and best economy rate. Fielding leaderboards can show catches and wicketkeeping dismissals. Leaderboards based on totals, such as most runs, need no qualification. Leaderboards based on rates, such as average, strike rate or economy, need a minimum qualification, such as a set number of innings, balls faced or overs bowled, so that one short innings does not top the list. State the qualification on the report, and apply it the same way to everyone.
Key points: Batting: runs, highest score, average, strike rate; Bowling: wickets, best figures, average, economy; Rate-based tables need a minimum qualification; State the qualification and apply it fairly.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TABLES AND RESULTS — say:
In this lesson you will present tables and results. For a round-robin league or a group stage, include the table with played, won, lost, tied, no result, points and net run rate, using the correct points scale: three for a win in the league season, two for a win in the Winter Cup, with one for a tie or no result and none for a loss. For knockout stages, present the results in order, from the first round to the final. List every result with the margin, such as won by twelve runs or won by six wickets. Check every table against the WFA competition regulations, including the tie-break order, before it is published.
Key points: Group tables: P, W, L, T, NR, Pts, NRR; Use the correct points scale for each competition; Knockouts: results in order to the final; Show every result with its margin.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RECORDS AND NOTABLE PERFORMANCES — say:
In this lesson you will learn how to identify records and notable performances. Compare the competition's figures with any existing club records, such as highest team total, highest individual score, best bowling figures and highest partnerships for each wicket. Highlight milestones such as fifties, hundreds, four- and five-wicket hauls, hat-tricks and outstanding fielding. Always confirm a record against the original scorecards before announcing it, because an unverified record that later turns out to be wrong is embarrassing for everyone. Include the date, opponent and venue for each record so that it can be verified in future.
Key points: Compare with existing club records; Highlight milestones and outstanding fielding; Verify every record against scorecards; Include date, opponent and 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WRITING THE REPORT — say:
In this lesson you will learn how to structure a clear report. Begin with a short summary: the winner, the runner-up and one or two headline performances. Follow with the final table or knockout results, then the leaderboards, then records and notable performances. Use plain, warm language and avoid jargon where possible, as many readers will not be scorers. Keep the tone positive and respectful towards every team and player, including those who struggled. Avoid personal criticism or speculation. Finish with thanks to the players, umpires, scorers and volunteers who made the competition possible. Ask a colleague to proofread the report before publication.
Key points: Start with winner and headline performances; Then tables, leaderboards and records; Plain, warm and respectful language; Thank volunteers and have it proofread.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ACCURACY, PRIVACY AND SIGN-OFF — say:
In this final lesson you will learn the last checks before a report is published. Re-check every figure against the verified scorecards and league tables. Confirm player names and spellings. Make sure the qualifications and points scales are stated correctly. Follow the WFA's data protection and safeguarding guidance, taking particular care with junior players, for example by including only first names or initials where required and never publishing personal details. Finally, have the report approved by the appropriate league officials before it is shared. Once published, it becomes part of the official history of the Winn Family T-20 League, so it is worth getting right.
Key points: Re-check figures against verified records; Confirm names, qualifications and points scales; Follow data protection and safeguarding guidance; Get approval before publishing.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WFA1012 Player Statistics and Performance Analysis, WFA1013 League Tables, Points and Net Run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ZKG02UvNYzk" TargetMode="External"/><Relationship Id="rId2" Type="http://schemas.openxmlformats.org/officeDocument/2006/relationships/hyperlink" Target="https://www.youtube.com/watch?v=BL2VfbXj23Q"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WFA/TC/WFA1014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WFA1014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TOURNAMENT STATISTICS AND REPORTS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Advanced    •    About 45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Compile accurate tournament statistics and clear reports for the Winter Cup, Pat McDonald Tournament and league season.</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WFA1014 Tournament Statistics and Reports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WFA/TC/WFA1014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Advanced  ·  About 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WFA1012 Player Statistics and Performance Analysis, WFA1013 League Tables, Points and Net Run Rate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WFA1014 – Tournament Statistics and Reports brings together player statistics and league tables to produce complete competition reports. You will learn how to organise data across a tournament, build leaderboards with fair qualifications, present group tables and results, identify records and notable performances, and write a clear, accurate and respectful report for members, supporters and the committee. Examples refer to the league season, the Winter Cup and the Pat McDonald Tournament.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experienced scorers and statisticians who have completed WFA1012 and WFA1013. It is the capstone of the analytical side of the pathway and prepares you to support end-of-season reviews and awards. Competition formats and any qualifying rules are set by the WFA competition regulations.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WFA1014 Tournament Statistics and Reports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WFA1014 Tournament Statistics and Reports training module, recognising your ability to compile accurate competition statistics and reports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WFA1014 Tournament Statistics and Reports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Competition Statistician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compile and present verified tournament statistics and reports to the standard expected for WFA competitions.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WFA1012 Player Statistics and Performance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WFA1013 League Tables, Points and Net Run Rate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a Tournament Report Is For   ·   2. Organising Tournament Data   ·   3. Leaderboards and Qualifications   ·   4. Tables and Results   ·   5. Records and Notable Performances   ·   6. Writing the Report   ·   7. Accuracy, Privacy and Sign-Off</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 TOURNAMENT REPORT IS FOR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Members want leaders, tables and highlights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Figures may support awards and planning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Reports record history for the future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Accurate, clear and fair above 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tournament statistics and reports matter. At the end of the league season, the Winter Cup or the Pat McDonald Tournament, members want to know who scored the most runs, who took the most wickets, how the tables finished and which performances stood out. The committee may use the figures for awards and planning. A good report is accurate, clear and fair. It celebrates achievement, records history for the future, and reflects well on the Winn Family Association. A poor one, with errors or careless comments, can cause disappointment and disputes. Your aim is a report that everyone can trust.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ORGANISING TOURNAMENT DATA</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 every match with its result and scorecard status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only final, verified scorecards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competitions separate unless stated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consistent player names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organise data across a whole competition. Start with a list of every match, its date, teams, result and the status of its scorecard. Make sure every scorecard is final and verified before you use it. Keep each competition separate: league, Winter Cup and Pat McDonald Tournament statistics should not be mixed unless the report clearly says so. Use consistent player names, because the same player recorded under two spellings will split their figures. A simple spreadsheet or the league's statistics tools can then total each player's batting and bowling. Note any matches that were abandoned or awarded, so they are treated correctly.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LEADERBOARDS AND QUALIFICATIONS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runs, highest score, average, strike rate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wickets, best figures, average, economy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Rate-based tables need a minimum qualification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State the qualification and apply it fairly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build leaderboards. Common batting leaderboards are most runs, highest individual score, best average and best strike rate. Bowling leaderboards include most wickets, best bowling figures, best average and best economy rate. Fielding leaderboards can show catches and wicketkeeping dismissals. Leaderboards based on totals, such as most runs, need no qualification. Leaderboards based on rates, such as average, strike rate or economy, need a minimum qualification, such as a set number of innings, balls faced or overs bowled, so that one short innings does not top the list. State the qualification on the report, and apply it the same way to everyone.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TABLES AND RESULTS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Group tables: P, W, L, T, NR, Pts, NRR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correct points scale for each competition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Knockouts: results in order to the final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 every result with its margin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present tables and results. For a round-robin league or a group stage, include the table with played, won, lost, tied, no result, points and net run rate, using the correct points scale: three for a win in the league season, two for a win in the Winter Cup, with one for a tie or no result and none for a loss. For knockout stages, present the results in order, from the first round to the final. List every result with the margin, such as won by twelve runs or won by six wickets. Check every table against the WFA competition regulations, including the tie-break order, before it is published.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RECORDS AND NOTABLE PERFORMANCES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with existing club records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Highlight milestones and outstanding fielding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Verify every record against scorecards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Include date, opponent and venue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identify records and notable performances. Compare the competition's figures with any existing club records, such as highest team total, highest individual score, best bowling figures and highest partnerships for each wicket. Highlight milestones such as fifties, hundreds, four- and five-wicket hauls, hat-tricks and outstanding fielding. Always confirm a record against the original scorecards before announcing it, because an unverified record that later turns out to be wrong is embarrassing for everyone. Include the date, opponent and venue for each record so that it can be verified in future.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WRITING THE REPORT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with winner and headline performances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Then tables, leaderboards and records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Plain, warm and respectful language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Thank volunteers and have it proofread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structure a clear report. Begin with a short summary: the winner, the runner-up and one or two headline performances. Follow with the final table or knockout results, then the leaderboards, then records and notable performances. Use plain, warm language and avoid jargon where possible, as many readers will not be scorers. Keep the tone positive and respectful towards every team and player, including those who struggled. Avoid personal criticism or speculation. Finish with thanks to the players, umpires, scorers and volunteers who made the competition possible. Ask a colleague to proofread the report before publication.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ACCURACY, PRIVACY AND SIGN-OFF</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Re-check figures against verified records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names, qualifications and points scales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data protection and safeguarding guidance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approval before publishing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learn the last checks before a report is published. Re-check every figure against the verified scorecards and league tables. Confirm player names and spellings. Make sure the qualifications and points scales are stated correctly. Follow the WFA's data protection and safeguarding guidance, taking particular care with junior players, for example by including only first names or initials where required and never publishing personal details. Finally, have the report approved by the appropriate league officials before it is shared. Once published, it becomes part of the official history of the Winn Family T-20 League, so it is worth getting right.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Reading CRICKET Scorecards CORRECTLY | Cricket Basics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Sublime Summaries — a reminder of the scorecard details that tournament statistics are built from.  ·  https://www.youtube.com/watch?v=ZKG02UvNYzk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Cricket World Cup: The math behind Net Run Rate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Cuemath — how tournament tables are separated on net run rate.  ·  https://www.youtube.com/watch?v=BL2VfbXj23Q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WFA1012 Player Statistics and Performance Analysis, WFA1013 League Tables, Points and Net Run Rate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WFA1014 Tournament Statistics and Reports.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WFA1014 Tournament Statistics and Reports — Official module slides</dc:title>
  <dc:subject>Scoring &amp; Statistics · Ref. WFA/TC/WFA1014</dc:subject>
  <dc:creator>Winn Family Association</dc:creator>
  <cp:lastModifiedBy>Winn Family Association</cp:lastModifiedBy>
  <cp:revision>1</cp:revision>
  <dcterms:created xsi:type="dcterms:W3CDTF">2026-11-02T11:12:23Z</dcterms:created>
  <dcterms:modified xsi:type="dcterms:W3CDTF">2026-11-02T11:12:23Z</dcterms:modified>
</cp:coreProperties>
</file>