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notesMasterIdLst>
    <p:notesMasterId r:id="rId18"/>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notesMaster" Target="notesMasters/notesMaster1.xml"/><Relationship Id="rId19" Type="http://schemas.openxmlformats.org/officeDocument/2006/relationships/presProps" Target="presProps.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TITLE — say: Welcome to WFA1409 Tournament Formats and Draws, an official Winn Family Association Training Centre module.
Choose the right format, seed and draw fairly, handle byes and tie-breakers, and plan for weather on tournament days.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DOCUMENT CONTROL — this deck is an official Winn Family Association document.
Reference WFA/TC/WFA1409. Authorised by Alex Winn, League Founder &amp; Director.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OVERVIEW — say:
WFA1409 – Tournament Formats and Draws explains how to design a cricket competition that is fair, workable and enjoyable. You will compare league, knockout and group-plus-knockout formats, calculate how many matches each needs, learn how to seed and conduct an open draw, use byes correctly, and plan tie-breakers and weather contingencies for events such as the Winter Cup and the Pat McDonald Tournament.
This module is for fixtures secretaries, tournament organisers and committee members. It builds on WFA1402 Fixture Planning and Scheduling and applies those methods to whole competitions. Formats and tie-break methods used in WFA events are set by the league, so the module directs you to the WFA competition regulations rather than prescribing a single structure.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NEED HELP? — read this slide out and point to where the coaches and the Welfare Officer are.
Say: "If you get stuck, feel unwell or something is worrying you, tell one of us straight away. Nobody will ever be in trouble for asking for help."
Check for anyone who needs an adaptation (injury, medical condition, access needs) and agree it quietly now.
Stuck on a lesson or the test? Members can ask through the module page, or email the Training Centre team.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REQUIRED — the test unlocks only once these are passed: WFA1402 Fixture Planning and Scheduling.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module has 7 lessons.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1 — CHOOSING A FORMAT — say:
In this lesson you will compare the main tournament formats. In a league, or round robin, every team plays every other team, which is fair and gives everyone plenty of cricket, but needs many dates. In a knockout, the loser of each match is eliminated, which is quick and exciting but means half the teams play only once. A group stage followed by knockouts combines the two, giving every team several matches before the drama of semi-finals and a final. When choosing, consider how many teams are entered, how many days and pitches you have, the daylight available for twenty-over matches and what players will enjoy.
Key points: Round robin: fair, lots of cricket, many dates; Knockout: quick, but half the teams play once; Groups then knockouts: a balance of both; Match the format to teams, days, pitches and daylight.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2 — COUNTING MATCHES — say:
In this lesson you will learn to count how many matches a format needs, so you can check it fits the time available. A single round robin needs the number of teams multiplied by one fewer, then halved, so a group of four plays six matches and a group of five plays ten. A knockout always needs one fewer match than the number of teams, because every match eliminates exactly one team, so eight teams need seven matches. For groups plus knockouts, add the group matches to the knockout matches. Then multiply by about three to three and a half hours per twenty-over match to see how much pitch time you need.
Key points: Round robin: teams times one fewer, halved; Group of four: six matches; five: ten; Knockout: one fewer match than teams; Multiply by match length to check pitch time.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3 — SEEDING — say:
In this lesson you will learn how seeding keeps a draw fair. Seeding places the strongest teams, judged by an agreed measure such as the previous season's finishing position, so that they cannot all meet in the early rounds or all land in one group. In a knockout, the top two seeds are placed in opposite halves of the draw, so they can only meet in the final. In a group stage, one seeded team is placed in each group before the rest are drawn. The seeding method must be agreed and published before the draw, and it must be applied exactly as stated, so that nobody can claim the draw was arranged.
Key points: Seeding spreads the strongest teams apart; Base seeding on an agreed, published measure; Top seeds in opposite halves of a knockout; One seed per group before the open draw.</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4 — BYES IN KNOCKOUTS — say:
In this lesson you will learn how byes work. A knockout bracket runs most neatly with a number of teams that is a power of two, such as four, eight or sixteen. When you have a different number, some teams receive a bye into the next round. To work out how many, find the next power of two and subtract the number of teams. Six teams need two byes to make a bracket of eight, so two teams go straight into the semi-finals while the other four play. Byes are normally given to the top seeds. Explain this clearly in advance, so teams understand why some are playing an extra round.
Key points: Brackets work best with 4, 8 or 16 teams; Byes equal the next power of two minus the teams; Six teams: two byes to make eight; Byes normally go to the top seeds.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5 — CONDUCTING A TRANSPARENT DRAW — say:
In this lesson you will learn how to run a draw that everyone trusts. Announce the date and method in advance. Where possible, hold the draw openly, in person or streamed, with an independent person drawing the names. Place seeded teams first, as set out in the published method, then draw the remaining teams one by one. Record each step as it happens and publish the full draw immediately afterwards. If you use software to generate the draw, explain how it works and keep a record of the result. An open draw protects organisers from accusations of bias and helps teams accept the outcome.
Key points: Announce date and method in advance; Draw openly with an independent person; Place seeds first, then draw the rest; Publish the full draw straight away.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6 — TIE-BREAKERS AND DECIDING TIES — say:
In this lesson you will look at what happens when teams cannot be separated. In group stages, teams level on points are separated by the tie-breakers set in the competition regulations, which might include wins, net run rate and the head-to-head result. In knockout matches a result is needed on the day, so a competition must set out how a tied match is decided. In twenty-over cricket this is commonly a Super Over, with further steps if that is also tied, but the method for any WFA event must come from the WFA competition regulations. Make sure umpires, scorers and captains all know the method before the tournament begins.
Key points: Group ties: apply the published tie-breaker order; Knockouts need a method to decide a tied match; A Super Over is common in T20, but check WFA rules; Brief umpires, scorers and captains in advance.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7 — WEATHER AND CONTINGENCY PLANS — say:
In this lesson you will learn to plan for the day not going to plan. Tournament days are tightly scheduled, so rain or a delay can affect every match after it. Decide in advance what happens if matches are shortened, if a group match cannot be played, or if a semi-final or final is washed out. Options set by competition regulations can include reduced overs, a reserve day, deciding on group position or sharing a title. Build in spare time between matches, keep covers and drying equipment ready, and agree who makes the final decisions. Communicate any changes quickly and clearly to every team and official.
Key points: Weather affects every match that follows; Agree contingencies in the regulations beforehand; Build spare time between matches; Name who decides and communicate changes fast.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videos are on the module page in the members’ area. They support the lessons; watch any that help.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ASSESSMENT — take the test from the module page in the members’ area.
12 questions, marked instantly
80% needed to pass
Retake as often as you need
No time limit
Certificate issued automatically on a pass
Locked until you have passed: WFA1402 Fixture Planning and Scheduling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CLOSE — thank the group and point them to the test and their next module.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image" Target="../media/image-1002-2.png"/><Relationship Id="rId3"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WFA">
    <p:bg>
      <p:bgPr>
        <a:solidFill>
          <a:srgbClr val="05130B"/>
        </a:solidFill>
      </p:bgPr>
    </p:bg>
    <p:spTree>
      <p:nvGrpSpPr>
        <p:cNvPr id="1" name=""/>
        <p:cNvGrpSpPr/>
        <p:nvPr/>
      </p:nvGrpSpPr>
      <p:grpSpPr>
        <a:xfrm>
          <a:off x="0" y="0"/>
          <a:ext cx="0" cy="0"/>
          <a:chOff x="0" y="0"/>
          <a:chExt cx="0" cy="0"/>
        </a:xfrm>
      </p:grpSpPr>
      <p:sp>
        <p:nvSpPr>
          <p:cNvPr id="2" name="Shape 0"/>
          <p:cNvSpPr/>
          <p:nvPr/>
        </p:nvSpPr>
        <p:spPr>
          <a:xfrm>
            <a:off x="0" y="0"/>
            <a:ext cx="12188952" cy="274320"/>
          </a:xfrm>
          <a:prstGeom prst="rect">
            <a:avLst/>
          </a:prstGeom>
          <a:solidFill>
            <a:srgbClr val="03100A"/>
          </a:solidFill>
          <a:ln/>
        </p:spPr>
      </p:sp>
      <p:sp>
        <p:nvSpPr>
          <p:cNvPr id="3" name="Shape 1"/>
          <p:cNvSpPr/>
          <p:nvPr/>
        </p:nvSpPr>
        <p:spPr>
          <a:xfrm>
            <a:off x="0" y="274320"/>
            <a:ext cx="12188952" cy="27432"/>
          </a:xfrm>
          <a:prstGeom prst="rect">
            <a:avLst/>
          </a:prstGeom>
          <a:solidFill>
            <a:srgbClr val="C9A23A"/>
          </a:solidFill>
          <a:ln/>
        </p:spPr>
      </p:sp>
      <p:sp>
        <p:nvSpPr>
          <p:cNvPr id="4" name="Text 2"/>
          <p:cNvSpPr/>
          <p:nvPr/>
        </p:nvSpPr>
        <p:spPr>
          <a:xfrm>
            <a:off x="320040" y="0"/>
            <a:ext cx="64008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5" name="Text 3"/>
          <p:cNvSpPr/>
          <p:nvPr/>
        </p:nvSpPr>
        <p:spPr>
          <a:xfrm>
            <a:off x="5760720" y="0"/>
            <a:ext cx="6126480" cy="274320"/>
          </a:xfrm>
          <a:prstGeom prst="rect">
            <a:avLst/>
          </a:prstGeom>
          <a:noFill/>
          <a:ln/>
        </p:spPr>
        <p:txBody>
          <a:bodyPr wrap="square" rtlCol="0" anchor="ctr"/>
          <a:lstStyle/>
          <a:p>
            <a:pPr algn="r" indent="0" marL="0">
              <a:buNone/>
            </a:pPr>
            <a:r>
              <a:rPr lang="en-US" sz="800" b="1" spc="300" kern="0" dirty="0">
                <a:solidFill>
                  <a:srgbClr val="CFCFC7"/>
                </a:solidFill>
                <a:latin typeface="Arial" pitchFamily="34" charset="0"/>
                <a:ea typeface="Arial" pitchFamily="34" charset="-122"/>
                <a:cs typeface="Arial" pitchFamily="34" charset="-120"/>
              </a:rPr>
              <a:t>REF. WFA/TC/WFA1409  ·  ISSUE 1  ·  MODULE SLIDES</a:t>
            </a:r>
            <a:endParaRPr lang="en-US" sz="800" dirty="0"/>
          </a:p>
        </p:txBody>
      </p:sp>
      <p:sp>
        <p:nvSpPr>
          <p:cNvPr id="6" name="Shape 4"/>
          <p:cNvSpPr/>
          <p:nvPr/>
        </p:nvSpPr>
        <p:spPr>
          <a:xfrm>
            <a:off x="0" y="301752"/>
            <a:ext cx="146304" cy="6053328"/>
          </a:xfrm>
          <a:prstGeom prst="rect">
            <a:avLst/>
          </a:prstGeom>
          <a:solidFill>
            <a:srgbClr val="16C265"/>
          </a:solidFill>
          <a:ln/>
        </p:spPr>
      </p:sp>
      <p:sp>
        <p:nvSpPr>
          <p:cNvPr id="7" name="Shape 5"/>
          <p:cNvSpPr/>
          <p:nvPr/>
        </p:nvSpPr>
        <p:spPr>
          <a:xfrm>
            <a:off x="146304" y="301752"/>
            <a:ext cx="45720" cy="6053328"/>
          </a:xfrm>
          <a:prstGeom prst="rect">
            <a:avLst/>
          </a:prstGeom>
          <a:solidFill>
            <a:srgbClr val="F5C84B"/>
          </a:solidFill>
          <a:ln/>
        </p:spPr>
      </p:sp>
      <p:pic>
        <p:nvPicPr>
          <p:cNvPr id="8" name="Image 0" descr="preencoded.png">    </p:cNvPr>
          <p:cNvPicPr>
            <a:picLocks noChangeAspect="1"/>
          </p:cNvPicPr>
          <p:nvPr/>
        </p:nvPicPr>
        <p:blipFill>
          <a:blip r:embed="rId1"/>
          <a:stretch>
            <a:fillRect/>
          </a:stretch>
        </p:blipFill>
        <p:spPr>
          <a:xfrm>
            <a:off x="10625328" y="457200"/>
            <a:ext cx="640080" cy="640080"/>
          </a:xfrm>
          <a:prstGeom prst="rect">
            <a:avLst/>
          </a:prstGeom>
        </p:spPr>
      </p:pic>
      <p:pic>
        <p:nvPicPr>
          <p:cNvPr id="9" name="Image 1" descr="preencoded.png">    </p:cNvPr>
          <p:cNvPicPr>
            <a:picLocks noChangeAspect="1"/>
          </p:cNvPicPr>
          <p:nvPr/>
        </p:nvPicPr>
        <p:blipFill>
          <a:blip r:embed="rId2"/>
          <a:stretch>
            <a:fillRect/>
          </a:stretch>
        </p:blipFill>
        <p:spPr>
          <a:xfrm>
            <a:off x="11356848" y="457200"/>
            <a:ext cx="640080" cy="640080"/>
          </a:xfrm>
          <a:prstGeom prst="rect">
            <a:avLst/>
          </a:prstGeom>
        </p:spPr>
      </p:pic>
      <p:sp>
        <p:nvSpPr>
          <p:cNvPr id="10" name="Shape 6"/>
          <p:cNvSpPr/>
          <p:nvPr/>
        </p:nvSpPr>
        <p:spPr>
          <a:xfrm>
            <a:off x="192024" y="6355080"/>
            <a:ext cx="11996928" cy="502920"/>
          </a:xfrm>
          <a:prstGeom prst="rect">
            <a:avLst/>
          </a:prstGeom>
          <a:solidFill>
            <a:srgbClr val="10241A"/>
          </a:solidFill>
          <a:ln/>
        </p:spPr>
      </p:sp>
      <p:sp>
        <p:nvSpPr>
          <p:cNvPr id="11" name="Shape 7"/>
          <p:cNvSpPr/>
          <p:nvPr/>
        </p:nvSpPr>
        <p:spPr>
          <a:xfrm>
            <a:off x="192024" y="6355080"/>
            <a:ext cx="11996928" cy="18288"/>
          </a:xfrm>
          <a:prstGeom prst="rect">
            <a:avLst/>
          </a:prstGeom>
          <a:solidFill>
            <a:srgbClr val="C9A23A"/>
          </a:solidFill>
          <a:ln/>
        </p:spPr>
      </p:sp>
      <p:sp>
        <p:nvSpPr>
          <p:cNvPr id="12" name="Text 8"/>
          <p:cNvSpPr/>
          <p:nvPr/>
        </p:nvSpPr>
        <p:spPr>
          <a:xfrm>
            <a:off x="502920" y="6382512"/>
            <a:ext cx="4754880" cy="438912"/>
          </a:xfrm>
          <a:prstGeom prst="rect">
            <a:avLst/>
          </a:prstGeom>
          <a:noFill/>
          <a:ln/>
        </p:spPr>
        <p:txBody>
          <a:bodyPr wrap="square" rtlCol="0" anchor="ctr"/>
          <a:lstStyle/>
          <a:p>
            <a:pPr indent="0" marL="0">
              <a:buNone/>
            </a:pPr>
            <a:r>
              <a:rPr lang="en-US" sz="900" b="1" spc="200" kern="0" dirty="0">
                <a:solidFill>
                  <a:srgbClr val="34D67F"/>
                </a:solidFill>
                <a:latin typeface="Arial" pitchFamily="34" charset="0"/>
                <a:ea typeface="Arial" pitchFamily="34" charset="-122"/>
                <a:cs typeface="Arial" pitchFamily="34" charset="-120"/>
              </a:rPr>
              <a:t>WINN FAMILY T-20 LEAGUE  ·  WINN FAMILY ASSOCIATION</a:t>
            </a:r>
            <a:endParaRPr lang="en-US" sz="900" dirty="0"/>
          </a:p>
        </p:txBody>
      </p:sp>
      <p:sp>
        <p:nvSpPr>
          <p:cNvPr id="13" name="Text 9"/>
          <p:cNvSpPr/>
          <p:nvPr/>
        </p:nvSpPr>
        <p:spPr>
          <a:xfrm>
            <a:off x="5120640" y="6382512"/>
            <a:ext cx="6126480" cy="438912"/>
          </a:xfrm>
          <a:prstGeom prst="rect">
            <a:avLst/>
          </a:prstGeom>
          <a:noFill/>
          <a:ln/>
        </p:spPr>
        <p:txBody>
          <a:bodyPr wrap="square" rtlCol="0" anchor="ctr"/>
          <a:lstStyle/>
          <a:p>
            <a:pPr algn="r" indent="0" marL="0">
              <a:buNone/>
            </a:pPr>
            <a:r>
              <a:rPr lang="en-US" sz="900" b="1" spc="100" kern="0" dirty="0">
                <a:solidFill>
                  <a:srgbClr val="F5C84B"/>
                </a:solidFill>
                <a:latin typeface="Arial" pitchFamily="34" charset="0"/>
                <a:ea typeface="Arial" pitchFamily="34" charset="-122"/>
                <a:cs typeface="Arial" pitchFamily="34" charset="-120"/>
              </a:rPr>
              <a:t>✋  NEED HELP? ASK YOUR COACH  ·  INFO@WINNFAMILYLEAGUE.COM</a:t>
            </a:r>
            <a:endParaRPr lang="en-US" sz="9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1002</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WFA-SECTION">
    <p:bg>
      <p:bgPr>
        <a:solidFill>
          <a:srgbClr val="0D5C32"/>
        </a:solidFill>
      </p:bgPr>
    </p:bg>
    <p:spTree>
      <p:nvGrpSpPr>
        <p:cNvPr id="1" name=""/>
        <p:cNvGrpSpPr/>
        <p:nvPr/>
      </p:nvGrpSpPr>
      <p:grpSpPr>
        <a:xfrm>
          <a:off x="0" y="0"/>
          <a:ext cx="0" cy="0"/>
          <a:chOff x="0" y="0"/>
          <a:chExt cx="0" cy="0"/>
        </a:xfrm>
      </p:grpSpPr>
      <p:sp>
        <p:nvSpPr>
          <p:cNvPr id="2" name="Shape 0"/>
          <p:cNvSpPr/>
          <p:nvPr/>
        </p:nvSpPr>
        <p:spPr>
          <a:xfrm>
            <a:off x="0" y="0"/>
            <a:ext cx="12188952" cy="274320"/>
          </a:xfrm>
          <a:prstGeom prst="rect">
            <a:avLst/>
          </a:prstGeom>
          <a:solidFill>
            <a:srgbClr val="03100A"/>
          </a:solidFill>
          <a:ln/>
        </p:spPr>
      </p:sp>
      <p:sp>
        <p:nvSpPr>
          <p:cNvPr id="3" name="Shape 1"/>
          <p:cNvSpPr/>
          <p:nvPr/>
        </p:nvSpPr>
        <p:spPr>
          <a:xfrm>
            <a:off x="0" y="274320"/>
            <a:ext cx="12188952" cy="27432"/>
          </a:xfrm>
          <a:prstGeom prst="rect">
            <a:avLst/>
          </a:prstGeom>
          <a:solidFill>
            <a:srgbClr val="C9A23A"/>
          </a:solidFill>
          <a:ln/>
        </p:spPr>
      </p:sp>
      <p:sp>
        <p:nvSpPr>
          <p:cNvPr id="4" name="Text 2"/>
          <p:cNvSpPr/>
          <p:nvPr/>
        </p:nvSpPr>
        <p:spPr>
          <a:xfrm>
            <a:off x="320040" y="0"/>
            <a:ext cx="64008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5" name="Text 3"/>
          <p:cNvSpPr/>
          <p:nvPr/>
        </p:nvSpPr>
        <p:spPr>
          <a:xfrm>
            <a:off x="5760720" y="0"/>
            <a:ext cx="6126480" cy="274320"/>
          </a:xfrm>
          <a:prstGeom prst="rect">
            <a:avLst/>
          </a:prstGeom>
          <a:noFill/>
          <a:ln/>
        </p:spPr>
        <p:txBody>
          <a:bodyPr wrap="square" rtlCol="0" anchor="ctr"/>
          <a:lstStyle/>
          <a:p>
            <a:pPr algn="r" indent="0" marL="0">
              <a:buNone/>
            </a:pPr>
            <a:r>
              <a:rPr lang="en-US" sz="800" b="1" spc="300" kern="0" dirty="0">
                <a:solidFill>
                  <a:srgbClr val="CFCFC7"/>
                </a:solidFill>
                <a:latin typeface="Arial" pitchFamily="34" charset="0"/>
                <a:ea typeface="Arial" pitchFamily="34" charset="-122"/>
                <a:cs typeface="Arial" pitchFamily="34" charset="-120"/>
              </a:rPr>
              <a:t>REF. WFA/TC/WFA1409  ·  ISSUE 1</a:t>
            </a:r>
            <a:endParaRPr lang="en-US" sz="800" dirty="0"/>
          </a:p>
        </p:txBody>
      </p:sp>
      <p:sp>
        <p:nvSpPr>
          <p:cNvPr id="6" name="Shape 4"/>
          <p:cNvSpPr/>
          <p:nvPr/>
        </p:nvSpPr>
        <p:spPr>
          <a:xfrm>
            <a:off x="0" y="6309360"/>
            <a:ext cx="12188952" cy="548640"/>
          </a:xfrm>
          <a:prstGeom prst="rect">
            <a:avLst/>
          </a:prstGeom>
          <a:solidFill>
            <a:srgbClr val="05130B"/>
          </a:solidFill>
          <a:ln/>
        </p:spPr>
      </p:sp>
      <p:sp>
        <p:nvSpPr>
          <p:cNvPr id="7" name="Shape 5"/>
          <p:cNvSpPr/>
          <p:nvPr/>
        </p:nvSpPr>
        <p:spPr>
          <a:xfrm>
            <a:off x="0" y="6291072"/>
            <a:ext cx="12188952" cy="36576"/>
          </a:xfrm>
          <a:prstGeom prst="rect">
            <a:avLst/>
          </a:prstGeom>
          <a:solidFill>
            <a:srgbClr val="F5C84B"/>
          </a:solidFill>
          <a:ln/>
        </p:spPr>
      </p:sp>
      <p:sp>
        <p:nvSpPr>
          <p:cNvPr id="8" name="Text 6"/>
          <p:cNvSpPr/>
          <p:nvPr/>
        </p:nvSpPr>
        <p:spPr>
          <a:xfrm>
            <a:off x="548640" y="6355080"/>
            <a:ext cx="7315200" cy="457200"/>
          </a:xfrm>
          <a:prstGeom prst="rect">
            <a:avLst/>
          </a:prstGeom>
          <a:noFill/>
          <a:ln/>
        </p:spPr>
        <p:txBody>
          <a:bodyPr wrap="square" rtlCol="0" anchor="ctr"/>
          <a:lstStyle/>
          <a:p>
            <a:pPr indent="0" marL="0">
              <a:buNone/>
            </a:pPr>
            <a:r>
              <a:rPr lang="en-US" sz="900" b="1" spc="300" kern="0" dirty="0">
                <a:solidFill>
                  <a:srgbClr val="34D67F"/>
                </a:solidFill>
                <a:latin typeface="Arial" pitchFamily="34" charset="0"/>
                <a:ea typeface="Arial" pitchFamily="34" charset="-122"/>
                <a:cs typeface="Arial" pitchFamily="34" charset="-120"/>
              </a:rPr>
              <a:t>WINN FAMILY T-20 LEAGUE  ·  WINN FAMILY ASSOCIATION</a:t>
            </a:r>
            <a:endParaRPr lang="en-US" sz="900" dirty="0"/>
          </a:p>
        </p:txBody>
      </p:sp>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1003</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png"/><Relationship Id="rId3" Type="http://schemas.openxmlformats.org/officeDocument/2006/relationships/slideLayout" Target="../slideLayouts/slideLayout1.xml"/><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slideLayout" Target="../slideLayouts/slideLayout3.xml"/><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hyperlink" Target="https://www.youtube.com/watch?v=81gECvCK_w0" TargetMode="External"/><Relationship Id="rId2" Type="http://schemas.openxmlformats.org/officeDocument/2006/relationships/hyperlink" Target="https://www.youtube.com/watch?v=bP7v_EYWnUY" TargetMode="External"/><Relationship Id="rId3" Type="http://schemas.openxmlformats.org/officeDocument/2006/relationships/hyperlink" Target="https://www.youtube.com/watch?v=XwrJ68ifDtw" TargetMode="External"/><Relationship Id="rId4" Type="http://schemas.openxmlformats.org/officeDocument/2006/relationships/slideLayout" Target="../slideLayouts/slideLayout2.xml"/><Relationship Id="rId5"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slideLayout" Target="../slideLayouts/slideLayout3.xml"/><Relationship Id="rId3" Type="http://schemas.openxmlformats.org/officeDocument/2006/relationships/notesSlide" Target="../notesSlides/notesSlide16.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5130B"/>
        </a:solidFill>
      </p:bgPr>
    </p:bg>
    <p:spTree>
      <p:nvGrpSpPr>
        <p:cNvPr id="1" name=""/>
        <p:cNvGrpSpPr/>
        <p:nvPr/>
      </p:nvGrpSpPr>
      <p:grpSpPr>
        <a:xfrm>
          <a:off x="0" y="0"/>
          <a:ext cx="0" cy="0"/>
          <a:chOff x="0" y="0"/>
          <a:chExt cx="0" cy="0"/>
        </a:xfrm>
      </p:grpSpPr>
      <p:sp>
        <p:nvSpPr>
          <p:cNvPr id="2" name="Shape 0"/>
          <p:cNvSpPr/>
          <p:nvPr/>
        </p:nvSpPr>
        <p:spPr>
          <a:xfrm>
            <a:off x="0" y="0"/>
            <a:ext cx="12188952" cy="6858000"/>
          </a:xfrm>
          <a:prstGeom prst="rect">
            <a:avLst/>
          </a:prstGeom>
          <a:solidFill>
            <a:srgbClr val="0D5C32">
              <a:alpha val="65000"/>
            </a:srgbClr>
          </a:solidFill>
          <a:ln/>
        </p:spPr>
      </p:sp>
      <p:sp>
        <p:nvSpPr>
          <p:cNvPr id="3" name="Shape 1"/>
          <p:cNvSpPr/>
          <p:nvPr/>
        </p:nvSpPr>
        <p:spPr>
          <a:xfrm>
            <a:off x="-2286000" y="-2743200"/>
            <a:ext cx="8229600" cy="8229600"/>
          </a:xfrm>
          <a:prstGeom prst="ellipse">
            <a:avLst/>
          </a:prstGeom>
          <a:solidFill>
            <a:srgbClr val="14A659">
              <a:alpha val="38000"/>
            </a:srgbClr>
          </a:solidFill>
          <a:ln/>
        </p:spPr>
      </p:sp>
      <p:sp>
        <p:nvSpPr>
          <p:cNvPr id="4" name="Shape 2"/>
          <p:cNvSpPr/>
          <p:nvPr/>
        </p:nvSpPr>
        <p:spPr>
          <a:xfrm>
            <a:off x="0" y="0"/>
            <a:ext cx="12188952" cy="274320"/>
          </a:xfrm>
          <a:prstGeom prst="rect">
            <a:avLst/>
          </a:prstGeom>
          <a:solidFill>
            <a:srgbClr val="03100A"/>
          </a:solidFill>
          <a:ln/>
        </p:spPr>
      </p:sp>
      <p:sp>
        <p:nvSpPr>
          <p:cNvPr id="5" name="Text 3"/>
          <p:cNvSpPr/>
          <p:nvPr/>
        </p:nvSpPr>
        <p:spPr>
          <a:xfrm>
            <a:off x="320040" y="0"/>
            <a:ext cx="73152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6" name="Shape 4"/>
          <p:cNvSpPr/>
          <p:nvPr/>
        </p:nvSpPr>
        <p:spPr>
          <a:xfrm>
            <a:off x="667512" y="621792"/>
            <a:ext cx="1453896" cy="1453896"/>
          </a:xfrm>
          <a:prstGeom prst="ellipse">
            <a:avLst/>
          </a:prstGeom>
          <a:solidFill>
            <a:srgbClr val="05130B"/>
          </a:solidFill>
          <a:ln w="31750">
            <a:solidFill>
              <a:srgbClr val="F5C84B"/>
            </a:solidFill>
            <a:prstDash val="solid"/>
          </a:ln>
        </p:spPr>
      </p:sp>
      <p:pic>
        <p:nvPicPr>
          <p:cNvPr id="7" name="Image 0" descr="preencoded.png">    </p:cNvPr>
          <p:cNvPicPr>
            <a:picLocks noChangeAspect="1"/>
          </p:cNvPicPr>
          <p:nvPr/>
        </p:nvPicPr>
        <p:blipFill>
          <a:blip r:embed="rId1"/>
          <a:stretch>
            <a:fillRect/>
          </a:stretch>
        </p:blipFill>
        <p:spPr>
          <a:xfrm>
            <a:off x="731520" y="685800"/>
            <a:ext cx="1325880" cy="1325880"/>
          </a:xfrm>
          <a:prstGeom prst="rect">
            <a:avLst/>
          </a:prstGeom>
        </p:spPr>
      </p:pic>
      <p:sp>
        <p:nvSpPr>
          <p:cNvPr id="8" name="Shape 5"/>
          <p:cNvSpPr/>
          <p:nvPr/>
        </p:nvSpPr>
        <p:spPr>
          <a:xfrm>
            <a:off x="2221992" y="621792"/>
            <a:ext cx="1453896" cy="1453896"/>
          </a:xfrm>
          <a:prstGeom prst="ellipse">
            <a:avLst/>
          </a:prstGeom>
          <a:solidFill>
            <a:srgbClr val="FBF7EA"/>
          </a:solidFill>
          <a:ln w="31750">
            <a:solidFill>
              <a:srgbClr val="F5C84B"/>
            </a:solidFill>
            <a:prstDash val="solid"/>
          </a:ln>
        </p:spPr>
      </p:sp>
      <p:pic>
        <p:nvPicPr>
          <p:cNvPr id="9" name="Image 1" descr="preencoded.png">    </p:cNvPr>
          <p:cNvPicPr>
            <a:picLocks noChangeAspect="1"/>
          </p:cNvPicPr>
          <p:nvPr/>
        </p:nvPicPr>
        <p:blipFill>
          <a:blip r:embed="rId2"/>
          <a:stretch>
            <a:fillRect/>
          </a:stretch>
        </p:blipFill>
        <p:spPr>
          <a:xfrm>
            <a:off x="2418588" y="818388"/>
            <a:ext cx="1060704" cy="1060704"/>
          </a:xfrm>
          <a:prstGeom prst="rect">
            <a:avLst/>
          </a:prstGeom>
        </p:spPr>
      </p:pic>
      <p:sp>
        <p:nvSpPr>
          <p:cNvPr id="10" name="Shape 6"/>
          <p:cNvSpPr/>
          <p:nvPr/>
        </p:nvSpPr>
        <p:spPr>
          <a:xfrm>
            <a:off x="8366760" y="640080"/>
            <a:ext cx="3337560" cy="1463040"/>
          </a:xfrm>
          <a:prstGeom prst="roundRect">
            <a:avLst>
              <a:gd name="adj" fmla="val 6250"/>
            </a:avLst>
          </a:prstGeom>
          <a:solidFill>
            <a:srgbClr val="0A1F14"/>
          </a:solidFill>
          <a:ln w="12700">
            <a:solidFill>
              <a:srgbClr val="C9A23A"/>
            </a:solidFill>
            <a:prstDash val="solid"/>
          </a:ln>
        </p:spPr>
      </p:sp>
      <p:sp>
        <p:nvSpPr>
          <p:cNvPr id="11" name="Text 7"/>
          <p:cNvSpPr/>
          <p:nvPr/>
        </p:nvSpPr>
        <p:spPr>
          <a:xfrm>
            <a:off x="8503920" y="731520"/>
            <a:ext cx="3108960" cy="1280160"/>
          </a:xfrm>
          <a:prstGeom prst="rect">
            <a:avLst/>
          </a:prstGeom>
          <a:noFill/>
          <a:ln/>
        </p:spPr>
        <p:txBody>
          <a:bodyPr wrap="square" rtlCol="0" anchor="t"/>
          <a:lstStyle/>
          <a:p>
            <a:pPr indent="0" marL="0">
              <a:buNone/>
            </a:pPr>
            <a:r>
              <a:rPr lang="en-US" sz="1100" b="1" spc="300" kern="0" dirty="0">
                <a:solidFill>
                  <a:srgbClr val="F5C84B"/>
                </a:solidFill>
                <a:latin typeface="Arial" pitchFamily="34" charset="0"/>
                <a:ea typeface="Arial" pitchFamily="34" charset="-122"/>
                <a:cs typeface="Arial" pitchFamily="34" charset="-120"/>
              </a:rPr>
              <a:t>DOCUMENT REFERENCE</a:t>
            </a:r>
            <a:endParaRPr lang="en-US" sz="1100" dirty="0"/>
          </a:p>
          <a:p>
            <a:pPr indent="0" marL="0">
              <a:buNone/>
            </a:pPr>
            <a:r>
              <a:rPr lang="en-US" sz="1400" b="1" dirty="0">
                <a:solidFill>
                  <a:srgbClr val="FFFFFF"/>
                </a:solidFill>
                <a:latin typeface="Arial" pitchFamily="34" charset="0"/>
                <a:ea typeface="Arial" pitchFamily="34" charset="-122"/>
                <a:cs typeface="Arial" pitchFamily="34" charset="-120"/>
              </a:rPr>
              <a:t>WFA/TC/WFA1409</a:t>
            </a:r>
            <a:endParaRPr lang="en-US" sz="1100" dirty="0"/>
          </a:p>
          <a:p>
            <a:pPr indent="0" marL="0">
              <a:buNone/>
            </a:pPr>
            <a:r>
              <a:rPr lang="en-US" sz="1000" dirty="0">
                <a:solidFill>
                  <a:srgbClr val="CFCFC7"/>
                </a:solidFill>
                <a:latin typeface="Arial" pitchFamily="34" charset="0"/>
                <a:ea typeface="Arial" pitchFamily="34" charset="-122"/>
                <a:cs typeface="Arial" pitchFamily="34" charset="-120"/>
              </a:rPr>
              <a:t>Issue 1  ·  2 November 2026</a:t>
            </a:r>
            <a:endParaRPr lang="en-US" sz="1100" dirty="0"/>
          </a:p>
          <a:p>
            <a:pPr indent="0" marL="0">
              <a:buNone/>
            </a:pPr>
            <a:r>
              <a:rPr lang="en-US" sz="1000" dirty="0">
                <a:solidFill>
                  <a:srgbClr val="CFCFC7"/>
                </a:solidFill>
                <a:latin typeface="Arial" pitchFamily="34" charset="0"/>
                <a:ea typeface="Arial" pitchFamily="34" charset="-122"/>
                <a:cs typeface="Arial" pitchFamily="34" charset="-120"/>
              </a:rPr>
              <a:t>Classification: OFFICIAL</a:t>
            </a:r>
            <a:endParaRPr lang="en-US" sz="1100" dirty="0"/>
          </a:p>
        </p:txBody>
      </p:sp>
      <p:sp>
        <p:nvSpPr>
          <p:cNvPr id="12" name="Text 8"/>
          <p:cNvSpPr/>
          <p:nvPr/>
        </p:nvSpPr>
        <p:spPr>
          <a:xfrm>
            <a:off x="731520" y="2331720"/>
            <a:ext cx="10058400" cy="384048"/>
          </a:xfrm>
          <a:prstGeom prst="rect">
            <a:avLst/>
          </a:prstGeom>
          <a:noFill/>
          <a:ln/>
        </p:spPr>
        <p:txBody>
          <a:bodyPr wrap="square" rtlCol="0" anchor="ctr"/>
          <a:lstStyle/>
          <a:p>
            <a:pPr indent="0" marL="0">
              <a:buNone/>
            </a:pPr>
            <a:r>
              <a:rPr lang="en-US" sz="1500" b="1" spc="600" kern="0" dirty="0">
                <a:solidFill>
                  <a:srgbClr val="F5C84B"/>
                </a:solidFill>
                <a:latin typeface="Arial" pitchFamily="34" charset="0"/>
                <a:ea typeface="Arial" pitchFamily="34" charset="-122"/>
                <a:cs typeface="Arial" pitchFamily="34" charset="-120"/>
              </a:rPr>
              <a:t>TRAINING CENTRE MODULE  ·  WFA1409</a:t>
            </a:r>
            <a:endParaRPr lang="en-US" sz="1500" dirty="0"/>
          </a:p>
        </p:txBody>
      </p:sp>
      <p:sp>
        <p:nvSpPr>
          <p:cNvPr id="13" name="Text 9"/>
          <p:cNvSpPr/>
          <p:nvPr/>
        </p:nvSpPr>
        <p:spPr>
          <a:xfrm>
            <a:off x="731520" y="2697480"/>
            <a:ext cx="10789920" cy="1600200"/>
          </a:xfrm>
          <a:prstGeom prst="rect">
            <a:avLst/>
          </a:prstGeom>
          <a:noFill/>
          <a:ln/>
        </p:spPr>
        <p:txBody>
          <a:bodyPr wrap="square" rtlCol="0" anchor="t">
            <a:normAutofit/>
          </a:bodyPr>
          <a:lstStyle/>
          <a:p>
            <a:pPr indent="0" marL="0">
              <a:buNone/>
            </a:pPr>
            <a:r>
              <a:rPr lang="en-US" sz="4600" b="1" spc="100" kern="0" dirty="0">
                <a:solidFill>
                  <a:srgbClr val="FFFFFF"/>
                </a:solidFill>
                <a:latin typeface="Georgia" pitchFamily="34" charset="0"/>
                <a:ea typeface="Georgia" pitchFamily="34" charset="-122"/>
                <a:cs typeface="Georgia" pitchFamily="34" charset="-120"/>
              </a:rPr>
              <a:t>TOURNAMENT FORMATS AND DRAWS</a:t>
            </a:r>
            <a:endParaRPr lang="en-US" sz="4600" dirty="0"/>
          </a:p>
        </p:txBody>
      </p:sp>
      <p:sp>
        <p:nvSpPr>
          <p:cNvPr id="14" name="Shape 10"/>
          <p:cNvSpPr/>
          <p:nvPr/>
        </p:nvSpPr>
        <p:spPr>
          <a:xfrm>
            <a:off x="749808" y="4343400"/>
            <a:ext cx="1463040" cy="64008"/>
          </a:xfrm>
          <a:prstGeom prst="rect">
            <a:avLst/>
          </a:prstGeom>
          <a:solidFill>
            <a:srgbClr val="F5C84B"/>
          </a:solidFill>
          <a:ln/>
        </p:spPr>
      </p:sp>
      <p:sp>
        <p:nvSpPr>
          <p:cNvPr id="15" name="Text 11"/>
          <p:cNvSpPr/>
          <p:nvPr/>
        </p:nvSpPr>
        <p:spPr>
          <a:xfrm>
            <a:off x="731520" y="4480560"/>
            <a:ext cx="10789920" cy="384048"/>
          </a:xfrm>
          <a:prstGeom prst="rect">
            <a:avLst/>
          </a:prstGeom>
          <a:noFill/>
          <a:ln/>
        </p:spPr>
        <p:txBody>
          <a:bodyPr wrap="square" rtlCol="0" anchor="ctr">
            <a:normAutofit/>
          </a:bodyPr>
          <a:lstStyle/>
          <a:p>
            <a:pPr indent="0" marL="0">
              <a:buNone/>
            </a:pPr>
            <a:r>
              <a:rPr lang="en-US" sz="1500" dirty="0">
                <a:solidFill>
                  <a:srgbClr val="CFCFC7"/>
                </a:solidFill>
                <a:latin typeface="Arial" pitchFamily="34" charset="0"/>
                <a:ea typeface="Arial" pitchFamily="34" charset="-122"/>
                <a:cs typeface="Arial" pitchFamily="34" charset="-120"/>
              </a:rPr>
              <a:t>League Administration &amp; Matchday    •    Intermediate    •    About 40 minutes    •    7 lessons    •    12-question test</a:t>
            </a:r>
            <a:endParaRPr lang="en-US" sz="1500" dirty="0"/>
          </a:p>
        </p:txBody>
      </p:sp>
      <p:sp>
        <p:nvSpPr>
          <p:cNvPr id="16" name="Text 12"/>
          <p:cNvSpPr/>
          <p:nvPr/>
        </p:nvSpPr>
        <p:spPr>
          <a:xfrm>
            <a:off x="731520" y="4892040"/>
            <a:ext cx="10424160" cy="777240"/>
          </a:xfrm>
          <a:prstGeom prst="rect">
            <a:avLst/>
          </a:prstGeom>
          <a:noFill/>
          <a:ln/>
        </p:spPr>
        <p:txBody>
          <a:bodyPr wrap="square" rtlCol="0" anchor="ctr">
            <a:normAutofit/>
          </a:bodyPr>
          <a:lstStyle/>
          <a:p>
            <a:pPr indent="0" marL="0">
              <a:buNone/>
            </a:pPr>
            <a:r>
              <a:rPr lang="en-US" sz="1500" i="1" dirty="0">
                <a:solidFill>
                  <a:srgbClr val="F4F4F0"/>
                </a:solidFill>
                <a:latin typeface="Georgia" pitchFamily="34" charset="0"/>
                <a:ea typeface="Georgia" pitchFamily="34" charset="-122"/>
                <a:cs typeface="Georgia" pitchFamily="34" charset="-120"/>
              </a:rPr>
              <a:t>Choose the right format, seed and draw fairly, handle byes and tie-breakers, and plan for weather on tournament days.</a:t>
            </a:r>
            <a:endParaRPr lang="en-US" sz="1500" dirty="0"/>
          </a:p>
        </p:txBody>
      </p:sp>
      <p:sp>
        <p:nvSpPr>
          <p:cNvPr id="17" name="Shape 13"/>
          <p:cNvSpPr/>
          <p:nvPr/>
        </p:nvSpPr>
        <p:spPr>
          <a:xfrm>
            <a:off x="0" y="6035040"/>
            <a:ext cx="12188952" cy="822960"/>
          </a:xfrm>
          <a:prstGeom prst="rect">
            <a:avLst/>
          </a:prstGeom>
          <a:solidFill>
            <a:srgbClr val="05130B"/>
          </a:solidFill>
          <a:ln/>
        </p:spPr>
      </p:sp>
      <p:sp>
        <p:nvSpPr>
          <p:cNvPr id="18" name="Shape 14"/>
          <p:cNvSpPr/>
          <p:nvPr/>
        </p:nvSpPr>
        <p:spPr>
          <a:xfrm>
            <a:off x="0" y="5998464"/>
            <a:ext cx="12188952" cy="45720"/>
          </a:xfrm>
          <a:prstGeom prst="rect">
            <a:avLst/>
          </a:prstGeom>
          <a:solidFill>
            <a:srgbClr val="F5C84B"/>
          </a:solidFill>
          <a:ln/>
        </p:spPr>
      </p:sp>
      <p:sp>
        <p:nvSpPr>
          <p:cNvPr id="19" name="Text 15"/>
          <p:cNvSpPr/>
          <p:nvPr/>
        </p:nvSpPr>
        <p:spPr>
          <a:xfrm>
            <a:off x="731520" y="6144768"/>
            <a:ext cx="10972800" cy="457200"/>
          </a:xfrm>
          <a:prstGeom prst="rect">
            <a:avLst/>
          </a:prstGeom>
          <a:noFill/>
          <a:ln/>
        </p:spPr>
        <p:txBody>
          <a:bodyPr wrap="square" rtlCol="0" anchor="ctr"/>
          <a:lstStyle/>
          <a:p>
            <a:pPr indent="0" marL="0">
              <a:buNone/>
            </a:pPr>
            <a:r>
              <a:rPr lang="en-US" sz="1100" b="1" spc="200" kern="0" dirty="0">
                <a:solidFill>
                  <a:srgbClr val="34D67F"/>
                </a:solidFill>
                <a:latin typeface="Arial" pitchFamily="34" charset="0"/>
                <a:ea typeface="Arial" pitchFamily="34" charset="-122"/>
                <a:cs typeface="Arial" pitchFamily="34" charset="-120"/>
              </a:rPr>
              <a:t>WINN FAMILY T-20 LEAGUE  ·  OPERATING UNDER THE AUTHORITY OF THE WINN FAMILY ASSOCIATION</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DOCUMENT CONTROL</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AUTHORISATION &amp; MODULE DETAILS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graphicFrame>
        <p:nvGraphicFramePr>
          <p:cNvPr id="3" name="Table 0"/>
          <p:cNvGraphicFramePr>
            <a:graphicFrameLocks noGrp="1"/>
          </p:cNvGraphicFramePr>
          <p:nvPr>
            <p:extLst>
              <p:ext uri="{D42A27DB-BD31-4B8C-83A1-F6EECF244321}">
                <p14:modId xmlns:p14="http://schemas.microsoft.com/office/powerpoint/2010/main" val="1579011935"/>
              </p:ext>
            </p:extLst>
          </p:nvPr>
        </p:nvGraphicFramePr>
        <p:xfrm>
          <a:off x="548640" y="1828800"/>
          <a:ext cx="11064240" cy="914400"/>
        </p:xfrm>
        <a:graphic>
          <a:graphicData uri="http://schemas.openxmlformats.org/drawingml/2006/table">
            <a:tbl>
              <a:tblPr/>
              <a:tblGrid>
                <a:gridCol w="2377440"/>
                <a:gridCol w="8686800"/>
              </a:tblGrid>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MODULE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b="1" dirty="0">
                          <a:solidFill>
                            <a:srgbClr val="FFFFFF"/>
                          </a:solidFill>
                          <a:latin typeface="Arial" pitchFamily="34" charset="0"/>
                          <a:ea typeface="Arial" pitchFamily="34" charset="-122"/>
                          <a:cs typeface="Arial" pitchFamily="34" charset="-120"/>
                        </a:rPr>
                        <a:t>WFA1409 Tournament Formats and Draws</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REFERENCE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WFA/TC/WFA1409  ·  Issue 1</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DISCIPLINE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League Administration &amp; Matchday  ·  Intermediate  ·  About 40 minutes</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ASSESSMENT</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12 questions · 80% to pass</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REQUIRED FIRST</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WFA1402 Fixture Planning and Scheduling</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ISSUING BODY</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Winn Family Association — Training Centre</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AUTHORISED BY</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Alex Winn, League Founder &amp; Director</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AWARD</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WFA certificate of completion on a pass (a WFA award, not an external qualification)</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bl>
          </a:graphicData>
        </a:graphic>
      </p:graphicFrame>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MODULE OVERVIEW</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ABOUT THIS MODULE</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67512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31520" y="1965960"/>
            <a:ext cx="6309360" cy="4023360"/>
          </a:xfrm>
          <a:prstGeom prst="rect">
            <a:avLst/>
          </a:prstGeom>
          <a:noFill/>
          <a:ln/>
        </p:spPr>
        <p:txBody>
          <a:bodyPr wrap="square" rtlCol="0" anchor="t">
            <a:normAutofit/>
          </a:bodyPr>
          <a:lstStyle/>
          <a:p>
            <a:pPr indent="0" marL="0">
              <a:buNone/>
            </a:pPr>
            <a:r>
              <a:rPr lang="en-US" sz="1300" dirty="0">
                <a:solidFill>
                  <a:srgbClr val="F4F4F0"/>
                </a:solidFill>
                <a:latin typeface="Arial" pitchFamily="34" charset="0"/>
                <a:ea typeface="Arial" pitchFamily="34" charset="-122"/>
                <a:cs typeface="Arial" pitchFamily="34" charset="-120"/>
              </a:rPr>
              <a:t>WFA1409 – Tournament Formats and Draws explains how to design a cricket competition that is fair, workable and enjoyable. You will compare league, knockout and group-plus-knockout formats, calculate how many matches each needs, learn how to seed and conduct an open draw, use byes correctly, and plan tie-breakers and weather contingencies for events such as the Winter Cup and the Pat McDonald Tournament.</a:t>
            </a:r>
            <a:endParaRPr lang="en-US" sz="13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300" dirty="0"/>
          </a:p>
          <a:p>
            <a:pPr indent="0" marL="0">
              <a:buNone/>
            </a:pPr>
            <a:r>
              <a:rPr lang="en-US" sz="1300" dirty="0">
                <a:solidFill>
                  <a:srgbClr val="F4F4F0"/>
                </a:solidFill>
                <a:latin typeface="Arial" pitchFamily="34" charset="0"/>
                <a:ea typeface="Arial" pitchFamily="34" charset="-122"/>
                <a:cs typeface="Arial" pitchFamily="34" charset="-120"/>
              </a:rPr>
              <a:t>This module is for fixtures secretaries, tournament organisers and committee members. It builds on WFA1402 Fixture Planning and Scheduling and applies those methods to whole competitions. Formats and tie-break methods used in WFA events are set by the league, so the module directs you to the WFA competition regulations rather than prescribing a single structure.</a:t>
            </a:r>
            <a:endParaRPr lang="en-US" sz="1300" dirty="0"/>
          </a:p>
        </p:txBody>
      </p:sp>
      <p:sp>
        <p:nvSpPr>
          <p:cNvPr id="8" name="Shape 6"/>
          <p:cNvSpPr/>
          <p:nvPr/>
        </p:nvSpPr>
        <p:spPr>
          <a:xfrm>
            <a:off x="7406640" y="1828800"/>
            <a:ext cx="4206240" cy="4297680"/>
          </a:xfrm>
          <a:prstGeom prst="roundRect">
            <a:avLst>
              <a:gd name="adj" fmla="val 2174"/>
            </a:avLst>
          </a:prstGeom>
          <a:solidFill>
            <a:srgbClr val="0A1F14"/>
          </a:solidFill>
          <a:ln w="12700">
            <a:solidFill>
              <a:srgbClr val="C9A23A"/>
            </a:solidFill>
            <a:prstDash val="solid"/>
          </a:ln>
        </p:spPr>
      </p:sp>
      <p:sp>
        <p:nvSpPr>
          <p:cNvPr id="9" name="Text 7"/>
          <p:cNvSpPr/>
          <p:nvPr/>
        </p:nvSpPr>
        <p:spPr>
          <a:xfrm>
            <a:off x="7589520" y="1965960"/>
            <a:ext cx="384048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WHAT YOU'LL GET</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Your WFA1409 Tournament Formats and Draws Badge</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Awarded upon successfully completing the WFA1409 Tournament Formats and Draws training module, recognising your ability to design fair tournament formats and conduct transparent draws.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Your Certificate of Completion</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Official certification confirming you have successfully completed the WFA1409 Tournament Formats and Draws course and met all required training standards.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WFA Tournament Planner Award</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Recognises that you can design fair cricket tournament formats, run transparent draws and plan for contingencies.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WE ARE HERE TO HELP</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NEED HELP? JUST ASK</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3566160" cy="4297680"/>
          </a:xfrm>
          <a:prstGeom prst="roundRect">
            <a:avLst>
              <a:gd name="adj" fmla="val 2564"/>
            </a:avLst>
          </a:prstGeom>
          <a:solidFill>
            <a:srgbClr val="0D5C32"/>
          </a:solidFill>
          <a:ln w="12700">
            <a:solidFill>
              <a:srgbClr val="C9A23A"/>
            </a:solidFill>
            <a:prstDash val="solid"/>
          </a:ln>
        </p:spPr>
      </p:sp>
      <p:sp>
        <p:nvSpPr>
          <p:cNvPr id="7" name="Text 5"/>
          <p:cNvSpPr/>
          <p:nvPr/>
        </p:nvSpPr>
        <p:spPr>
          <a:xfrm>
            <a:off x="73152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DURING THE SESSION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Put your hand up or ask your coach — there is no such thing as a silly question.</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Finding it hard, or too easy? Ask — every activity can be made easier or harder.</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Hurt, unwell or feeling dizzy? Stop, sit out and tell a coach straight away.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Need water, a break or the toilet? Just let a coach know.</a:t>
            </a:r>
            <a:endParaRPr lang="en-US" sz="1100" dirty="0"/>
          </a:p>
        </p:txBody>
      </p:sp>
      <p:sp>
        <p:nvSpPr>
          <p:cNvPr id="8" name="Shape 6"/>
          <p:cNvSpPr/>
          <p:nvPr/>
        </p:nvSpPr>
        <p:spPr>
          <a:xfrm>
            <a:off x="4297680" y="1828800"/>
            <a:ext cx="3566160" cy="4297680"/>
          </a:xfrm>
          <a:prstGeom prst="roundRect">
            <a:avLst>
              <a:gd name="adj" fmla="val 2564"/>
            </a:avLst>
          </a:prstGeom>
          <a:solidFill>
            <a:srgbClr val="0B1A12"/>
          </a:solidFill>
          <a:ln w="12700">
            <a:solidFill>
              <a:srgbClr val="F2B01E"/>
            </a:solidFill>
            <a:prstDash val="solid"/>
          </a:ln>
        </p:spPr>
      </p:sp>
      <p:sp>
        <p:nvSpPr>
          <p:cNvPr id="9" name="Text 7"/>
          <p:cNvSpPr/>
          <p:nvPr/>
        </p:nvSpPr>
        <p:spPr>
          <a:xfrm>
            <a:off x="4480560" y="1965960"/>
            <a:ext cx="3200400" cy="4023360"/>
          </a:xfrm>
          <a:prstGeom prst="rect">
            <a:avLst/>
          </a:prstGeom>
          <a:noFill/>
          <a:ln/>
        </p:spPr>
        <p:txBody>
          <a:bodyPr wrap="square" rtlCol="0" anchor="t">
            <a:normAutofit/>
          </a:bodyPr>
          <a:lstStyle/>
          <a:p>
            <a:pPr indent="0" marL="0">
              <a:buNone/>
            </a:pPr>
            <a:r>
              <a:rPr lang="en-US" sz="1100" b="1" spc="300" kern="0" dirty="0">
                <a:solidFill>
                  <a:srgbClr val="F2B01E"/>
                </a:solidFill>
                <a:latin typeface="Arial" pitchFamily="34" charset="0"/>
                <a:ea typeface="Arial" pitchFamily="34" charset="-122"/>
                <a:cs typeface="Arial" pitchFamily="34" charset="-120"/>
              </a:rPr>
              <a:t>WORRIED ABOUT SOMETHING?</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If anything or anyone makes you feel unsafe or upset, tell your coach or the Welfare Officer — the same day.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You can also report a concern online at winnfamilyleague.com/association/safeguarding.</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In an emergency, call 999.</a:t>
            </a:r>
            <a:endParaRPr lang="en-US" sz="1100" dirty="0"/>
          </a:p>
        </p:txBody>
      </p:sp>
      <p:sp>
        <p:nvSpPr>
          <p:cNvPr id="10" name="Shape 8"/>
          <p:cNvSpPr/>
          <p:nvPr/>
        </p:nvSpPr>
        <p:spPr>
          <a:xfrm>
            <a:off x="8046720" y="1828800"/>
            <a:ext cx="3566160" cy="4297680"/>
          </a:xfrm>
          <a:prstGeom prst="roundRect">
            <a:avLst>
              <a:gd name="adj" fmla="val 2564"/>
            </a:avLst>
          </a:prstGeom>
          <a:solidFill>
            <a:srgbClr val="10241A"/>
          </a:solidFill>
          <a:ln w="12700">
            <a:solidFill>
              <a:srgbClr val="C9A23A"/>
            </a:solidFill>
            <a:prstDash val="solid"/>
          </a:ln>
        </p:spPr>
      </p:sp>
      <p:sp>
        <p:nvSpPr>
          <p:cNvPr id="11" name="Text 9"/>
          <p:cNvSpPr/>
          <p:nvPr/>
        </p:nvSpPr>
        <p:spPr>
          <a:xfrm>
            <a:off x="8229600" y="1965960"/>
            <a:ext cx="320040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AFTER THE SESSION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Questions about today? Email info@winnfamilyleague.com.</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Your certificates, progress and feedback form are in the members' area — winnfamilyleague.com/my.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Free one-to-one coaching for league members, any day 9am–6pm.</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YOUR LEARNING PATHWAY</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WHERE THIS MODULE FITS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3566160" cy="4297680"/>
          </a:xfrm>
          <a:prstGeom prst="roundRect">
            <a:avLst>
              <a:gd name="adj" fmla="val 2564"/>
            </a:avLst>
          </a:prstGeom>
          <a:solidFill>
            <a:srgbClr val="10241A"/>
          </a:solidFill>
          <a:ln w="12700">
            <a:solidFill>
              <a:srgbClr val="C9A23A"/>
            </a:solidFill>
            <a:prstDash val="solid"/>
          </a:ln>
        </p:spPr>
      </p:sp>
      <p:sp>
        <p:nvSpPr>
          <p:cNvPr id="7" name="Text 5"/>
          <p:cNvSpPr/>
          <p:nvPr/>
        </p:nvSpPr>
        <p:spPr>
          <a:xfrm>
            <a:off x="731520" y="1965960"/>
            <a:ext cx="320040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REQUIRED FIRST</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WFA1402 Fixture Planning and Scheduling</a:t>
            </a:r>
            <a:endParaRPr lang="en-US" sz="1100" dirty="0"/>
          </a:p>
        </p:txBody>
      </p:sp>
      <p:sp>
        <p:nvSpPr>
          <p:cNvPr id="8" name="Shape 6"/>
          <p:cNvSpPr/>
          <p:nvPr/>
        </p:nvSpPr>
        <p:spPr>
          <a:xfrm>
            <a:off x="4297680" y="1828800"/>
            <a:ext cx="3566160" cy="4297680"/>
          </a:xfrm>
          <a:prstGeom prst="roundRect">
            <a:avLst>
              <a:gd name="adj" fmla="val 2564"/>
            </a:avLst>
          </a:prstGeom>
          <a:solidFill>
            <a:srgbClr val="10241A"/>
          </a:solidFill>
          <a:ln w="12700">
            <a:solidFill>
              <a:srgbClr val="0D5C32"/>
            </a:solidFill>
            <a:prstDash val="solid"/>
          </a:ln>
        </p:spPr>
      </p:sp>
      <p:sp>
        <p:nvSpPr>
          <p:cNvPr id="9" name="Text 7"/>
          <p:cNvSpPr/>
          <p:nvPr/>
        </p:nvSpPr>
        <p:spPr>
          <a:xfrm>
            <a:off x="448056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RECOMMENDED PREPARATION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50" i="1" dirty="0">
                <a:solidFill>
                  <a:srgbClr val="CFCFC7"/>
                </a:solidFill>
                <a:latin typeface="Arial" pitchFamily="34" charset="0"/>
                <a:ea typeface="Arial" pitchFamily="34" charset="-122"/>
                <a:cs typeface="Arial" pitchFamily="34" charset="-120"/>
              </a:rPr>
              <a:t>No extra preparation needed.</a:t>
            </a:r>
            <a:endParaRPr lang="en-US" sz="1100" dirty="0"/>
          </a:p>
        </p:txBody>
      </p:sp>
      <p:sp>
        <p:nvSpPr>
          <p:cNvPr id="10" name="Shape 8"/>
          <p:cNvSpPr/>
          <p:nvPr/>
        </p:nvSpPr>
        <p:spPr>
          <a:xfrm>
            <a:off x="8046720" y="1828800"/>
            <a:ext cx="3566160" cy="4297680"/>
          </a:xfrm>
          <a:prstGeom prst="roundRect">
            <a:avLst>
              <a:gd name="adj" fmla="val 2564"/>
            </a:avLst>
          </a:prstGeom>
          <a:solidFill>
            <a:srgbClr val="10241A"/>
          </a:solidFill>
          <a:ln w="12700">
            <a:solidFill>
              <a:srgbClr val="16C265"/>
            </a:solidFill>
            <a:prstDash val="solid"/>
          </a:ln>
        </p:spPr>
      </p:sp>
      <p:sp>
        <p:nvSpPr>
          <p:cNvPr id="11" name="Text 9"/>
          <p:cNvSpPr/>
          <p:nvPr/>
        </p:nvSpPr>
        <p:spPr>
          <a:xfrm>
            <a:off x="822960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THIS MODULE UNLOCKS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50" i="1" dirty="0">
                <a:solidFill>
                  <a:srgbClr val="CFCFC7"/>
                </a:solidFill>
                <a:latin typeface="Arial" pitchFamily="34" charset="0"/>
                <a:ea typeface="Arial" pitchFamily="34" charset="-122"/>
                <a:cs typeface="Arial" pitchFamily="34" charset="-120"/>
              </a:rPr>
              <a:t>The next stage of your pathway.</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Shape 0"/>
          <p:cNvSpPr/>
          <p:nvPr/>
        </p:nvSpPr>
        <p:spPr>
          <a:xfrm>
            <a:off x="6949440" y="-1463040"/>
            <a:ext cx="7315200" cy="7315200"/>
          </a:xfrm>
          <a:prstGeom prst="ellipse">
            <a:avLst/>
          </a:prstGeom>
          <a:solidFill>
            <a:srgbClr val="14A659">
              <a:alpha val="40000"/>
            </a:srgbClr>
          </a:solidFill>
          <a:ln/>
        </p:spPr>
      </p:sp>
      <p:sp>
        <p:nvSpPr>
          <p:cNvPr id="3" name="Text 1"/>
          <p:cNvSpPr/>
          <p:nvPr/>
        </p:nvSpPr>
        <p:spPr>
          <a:xfrm>
            <a:off x="640080" y="1097280"/>
            <a:ext cx="4114800" cy="2103120"/>
          </a:xfrm>
          <a:prstGeom prst="rect">
            <a:avLst/>
          </a:prstGeom>
          <a:noFill/>
          <a:ln/>
        </p:spPr>
        <p:txBody>
          <a:bodyPr wrap="square" rtlCol="0" anchor="ctr"/>
          <a:lstStyle/>
          <a:p>
            <a:pPr indent="0" marL="0">
              <a:buNone/>
            </a:pPr>
            <a:r>
              <a:rPr lang="en-US" sz="13000" b="1" dirty="0">
                <a:solidFill>
                  <a:srgbClr val="F5C84B"/>
                </a:solidFill>
                <a:latin typeface="Georgia" pitchFamily="34" charset="0"/>
                <a:ea typeface="Georgia" pitchFamily="34" charset="-122"/>
                <a:cs typeface="Georgia" pitchFamily="34" charset="-120"/>
              </a:rPr>
              <a:t>07</a:t>
            </a:r>
            <a:endParaRPr lang="en-US" sz="13000" dirty="0"/>
          </a:p>
        </p:txBody>
      </p:sp>
      <p:sp>
        <p:nvSpPr>
          <p:cNvPr id="4" name="Shape 2"/>
          <p:cNvSpPr/>
          <p:nvPr/>
        </p:nvSpPr>
        <p:spPr>
          <a:xfrm>
            <a:off x="685800" y="3291840"/>
            <a:ext cx="2011680" cy="73152"/>
          </a:xfrm>
          <a:prstGeom prst="rect">
            <a:avLst/>
          </a:prstGeom>
          <a:solidFill>
            <a:srgbClr val="F5C84B"/>
          </a:solidFill>
          <a:ln/>
        </p:spPr>
      </p:sp>
      <p:sp>
        <p:nvSpPr>
          <p:cNvPr id="5" name="Text 3"/>
          <p:cNvSpPr/>
          <p:nvPr/>
        </p:nvSpPr>
        <p:spPr>
          <a:xfrm>
            <a:off x="640080" y="3520440"/>
            <a:ext cx="10515600" cy="914400"/>
          </a:xfrm>
          <a:prstGeom prst="rect">
            <a:avLst/>
          </a:prstGeom>
          <a:noFill/>
          <a:ln/>
        </p:spPr>
        <p:txBody>
          <a:bodyPr wrap="square" rtlCol="0" anchor="ctr"/>
          <a:lstStyle/>
          <a:p>
            <a:pPr indent="0" marL="0">
              <a:buNone/>
            </a:pPr>
            <a:r>
              <a:rPr lang="en-US" sz="4000" b="1" spc="200" kern="0" dirty="0">
                <a:solidFill>
                  <a:srgbClr val="FFFFFF"/>
                </a:solidFill>
                <a:latin typeface="Georgia" pitchFamily="34" charset="0"/>
                <a:ea typeface="Georgia" pitchFamily="34" charset="-122"/>
                <a:cs typeface="Georgia" pitchFamily="34" charset="-120"/>
              </a:rPr>
              <a:t>THE LESSONS</a:t>
            </a:r>
            <a:endParaRPr lang="en-US" sz="4000" dirty="0"/>
          </a:p>
        </p:txBody>
      </p:sp>
      <p:sp>
        <p:nvSpPr>
          <p:cNvPr id="6" name="Text 4"/>
          <p:cNvSpPr/>
          <p:nvPr/>
        </p:nvSpPr>
        <p:spPr>
          <a:xfrm>
            <a:off x="658368" y="4434840"/>
            <a:ext cx="8686800" cy="1463040"/>
          </a:xfrm>
          <a:prstGeom prst="rect">
            <a:avLst/>
          </a:prstGeom>
          <a:noFill/>
          <a:ln/>
        </p:spPr>
        <p:txBody>
          <a:bodyPr wrap="square" rtlCol="0" anchor="t">
            <a:normAutofit/>
          </a:bodyPr>
          <a:lstStyle/>
          <a:p>
            <a:pPr indent="0" marL="0">
              <a:buNone/>
            </a:pPr>
            <a:r>
              <a:rPr lang="en-US" sz="1400" dirty="0">
                <a:solidFill>
                  <a:srgbClr val="F4F4F0"/>
                </a:solidFill>
                <a:latin typeface="Arial" pitchFamily="34" charset="0"/>
                <a:ea typeface="Arial" pitchFamily="34" charset="-122"/>
                <a:cs typeface="Arial" pitchFamily="34" charset="-120"/>
              </a:rPr>
              <a:t>1. Choosing a Format   ·   2. Counting Matches   ·   3. Seeding   ·   4. Byes in Knockouts   ·   5. Conducting a Transparent Draw   ·   6. Tie-Breakers and Deciding Ties   ·   7. Weather and Contingency Plans</a:t>
            </a:r>
            <a:endParaRPr lang="en-US" sz="1400" dirty="0"/>
          </a:p>
        </p:txBody>
      </p:sp>
      <p:sp>
        <p:nvSpPr>
          <p:cNvPr id="7" name="Shape 5"/>
          <p:cNvSpPr/>
          <p:nvPr/>
        </p:nvSpPr>
        <p:spPr>
          <a:xfrm>
            <a:off x="9582912" y="4507992"/>
            <a:ext cx="950976" cy="950976"/>
          </a:xfrm>
          <a:prstGeom prst="ellipse">
            <a:avLst/>
          </a:prstGeom>
          <a:solidFill>
            <a:srgbClr val="05130B"/>
          </a:solidFill>
          <a:ln w="31750">
            <a:solidFill>
              <a:srgbClr val="F5C84B"/>
            </a:solidFill>
            <a:prstDash val="solid"/>
          </a:ln>
        </p:spPr>
      </p:sp>
      <p:pic>
        <p:nvPicPr>
          <p:cNvPr id="8" name="Image 0" descr="preencoded.png">    </p:cNvPr>
          <p:cNvPicPr>
            <a:picLocks noChangeAspect="1"/>
          </p:cNvPicPr>
          <p:nvPr/>
        </p:nvPicPr>
        <p:blipFill>
          <a:blip r:embed="rId1"/>
          <a:stretch>
            <a:fillRect/>
          </a:stretch>
        </p:blipFill>
        <p:spPr>
          <a:xfrm>
            <a:off x="9646920" y="4572000"/>
            <a:ext cx="822960" cy="822960"/>
          </a:xfrm>
          <a:prstGeom prst="rect">
            <a:avLst/>
          </a:prstGeom>
        </p:spPr>
      </p:pic>
      <p:sp>
        <p:nvSpPr>
          <p:cNvPr id="9" name="Shape 6"/>
          <p:cNvSpPr/>
          <p:nvPr/>
        </p:nvSpPr>
        <p:spPr>
          <a:xfrm>
            <a:off x="10588752" y="4507992"/>
            <a:ext cx="950976" cy="950976"/>
          </a:xfrm>
          <a:prstGeom prst="ellipse">
            <a:avLst/>
          </a:prstGeom>
          <a:solidFill>
            <a:srgbClr val="FBF7EA"/>
          </a:solidFill>
          <a:ln w="31750">
            <a:solidFill>
              <a:srgbClr val="F5C84B"/>
            </a:solidFill>
            <a:prstDash val="solid"/>
          </a:ln>
        </p:spPr>
      </p:sp>
      <p:pic>
        <p:nvPicPr>
          <p:cNvPr id="10" name="Image 1" descr="preencoded.png">    </p:cNvPr>
          <p:cNvPicPr>
            <a:picLocks noChangeAspect="1"/>
          </p:cNvPicPr>
          <p:nvPr/>
        </p:nvPicPr>
        <p:blipFill>
          <a:blip r:embed="rId2"/>
          <a:stretch>
            <a:fillRect/>
          </a:stretch>
        </p:blipFill>
        <p:spPr>
          <a:xfrm>
            <a:off x="10735056" y="4654296"/>
            <a:ext cx="658368" cy="658368"/>
          </a:xfrm>
          <a:prstGeom prst="rect">
            <a:avLst/>
          </a:prstGeom>
        </p:spPr>
      </p:pic>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1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CHOOSING A FORMAT</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Round robin: fair, lots of cricket, many dates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Knockout: quick, but half the teams play once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Groups then knockouts: a balance of both</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Match the format to teams, days, pitches and daylight</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compare the main tournament formats. In a league, or round robin, every team plays every other team, which is fair and gives everyone plenty of cricket, but needs many dates. In a knockout, the loser of each match is eliminated, which is quick and exciting but means half the teams play only once. A group stage followed by knockouts combines the two, giving every team several matches before the drama of semi-finals and a final. When choosing, consider how many teams are entered, how many days and pitches you have, the daylight available for twenty-over matches and what players will enjoy.</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2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COUNTING MATCHES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Round robin: teams times one fewer, halved</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Group of four: six matches; five: ten</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Knockout: one fewer match than teams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Multiply by match length to check pitch time</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to count how many matches a format needs, so you can check it fits the time available. A single round robin needs the number of teams multiplied by one fewer, then halved, so a group of four plays six matches and a group of five plays ten. A knockout always needs one fewer match than the number of teams, because every match eliminates exactly one team, so eight teams need seven matches. For groups plus knockouts, add the group matches to the knockout matches. Then multiply by about three to three and a half hours per twenty-over match to see how much pitch time you need.</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3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SEEDING</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Seeding spreads the strongest teams apart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Base seeding on an agreed, published measure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Top seeds in opposite halves of a knockout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One seed per group before the open draw</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how seeding keeps a draw fair. Seeding places the strongest teams, judged by an agreed measure such as the previous season's finishing position, so that they cannot all meet in the early rounds or all land in one group. In a knockout, the top two seeds are placed in opposite halves of the draw, so they can only meet in the final. In a group stage, one seeded team is placed in each group before the rest are drawn. The seeding method must be agreed and published before the draw, and it must be applied exactly as stated, so that nobody can claim the draw was arranged.</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4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BYES IN KNOCKOUTS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Brackets work best with 4, 8 or 16 teams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Byes equal the next power of two minus the teams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Six teams: two byes to make eight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Byes normally go to the top seeds</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how byes work. A knockout bracket runs most neatly with a number of teams that is a power of two, such as four, eight or sixteen. When you have a different number, some teams receive a bye into the next round. To work out how many, find the next power of two and subtract the number of teams. Six teams need two byes to make a bracket of eight, so two teams go straight into the semi-finals while the other four play. Byes are normally given to the top seeds. Explain this clearly in advance, so teams understand why some are playing an extra round.</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5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CONDUCTING A TRANSPARENT DRAW</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Announce date and method in advance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Draw openly with an independent person</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Place seeds first, then draw the rest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Publish the full draw straight away</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how to run a draw that everyone trusts. Announce the date and method in advance. Where possible, hold the draw openly, in person or streamed, with an independent person drawing the names. Place seeded teams first, as set out in the published method, then draw the remaining teams one by one. Record each step as it happens and publish the full draw immediately afterwards. If you use software to generate the draw, explain how it works and keep a record of the result. An open draw protects organisers from accusations of bias and helps teams accept the outcome.</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6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TIE-BREAKERS AND DECIDING TIES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Group ties: apply the published tie-breaker order</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Knockouts need a method to decide a tied match</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A Super Over is common in T20, but check WFA rules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Brief umpires, scorers and captains in advance</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look at what happens when teams cannot be separated. In group stages, teams level on points are separated by the tie-breakers set in the competition regulations, which might include wins, net run rate and the head-to-head result. In knockout matches a result is needed on the day, so a competition must set out how a tied match is decided. In twenty-over cricket this is commonly a Super Over, with further steps if that is also tied, but the method for any WFA event must come from the WFA competition regulations. Make sure umpires, scorers and captains all know the method before the tournament begins.</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7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WEATHER AND CONTINGENCY PLANS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Weather affects every match that follows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Agree contingencies in the regulations beforehand</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Build spare time between matches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Name who decides and communicate changes fast</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to plan for the day not going to plan. Tournament days are tightly scheduled, so rain or a delay can affect every match after it. Decide in advance what happens if matches are shortened, if a group match cannot be played, or if a semi-final or final is washed out. Options set by competition regulations can include reduced overs, a reserve day, deciding on group position or sharing a title. Build in spare time between matches, keep covers and drying equipment ready, and agree who makes the final decisions. Communicate any changes quickly and clearly to every team and official.</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FURTHER LEARNING</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REFERENCE VIDEOS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1106424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10607040" cy="4023360"/>
          </a:xfrm>
          <a:prstGeom prst="rect">
            <a:avLst/>
          </a:prstGeom>
          <a:noFill/>
          <a:ln/>
        </p:spPr>
        <p:txBody>
          <a:bodyPr wrap="square" rtlCol="0" anchor="t">
            <a:normAutofit/>
          </a:bodyPr>
          <a:lstStyle/>
          <a:p>
            <a:pPr indent="0" marL="0">
              <a:buNone/>
            </a:pPr>
            <a:r>
              <a:rPr lang="en-US" sz="1500" b="1" u="sng" dirty="0">
                <a:solidFill>
                  <a:srgbClr val="FFFFFF"/>
                </a:solidFill>
                <a:latin typeface="Arial" pitchFamily="34" charset="0"/>
                <a:ea typeface="Arial" pitchFamily="34" charset="-122"/>
                <a:cs typeface="Arial" pitchFamily="34" charset="-120"/>
                <a:hlinkClick r:id="rId1" invalidUrl="" action="" tgtFrame="" tooltip="" history="1" highlightClick="0" endSnd="0">
                  <a:extLst>
                    <a:ext uri="{A12FA001-AC4F-418D-AE19-62706E023703}">
                      <ahyp:hlinkClr xmlns:ahyp="http://schemas.microsoft.com/office/drawing/2018/hyperlinkcolor" val="tx"/>
                    </a:ext>
                  </a:extLst>
                </a:hlinkClick>
              </a:rPr>
              <a:t>Round-Robin into Bracket league playoff</a:t>
            </a:r>
            <a:endParaRPr lang="en-US" sz="1500" dirty="0"/>
          </a:p>
          <a:p>
            <a:pPr indent="0" marL="0">
              <a:buNone/>
            </a:pPr>
            <a:r>
              <a:rPr lang="en-US" sz="1100" dirty="0">
                <a:solidFill>
                  <a:srgbClr val="CFCFC7"/>
                </a:solidFill>
                <a:latin typeface="Arial" pitchFamily="34" charset="0"/>
                <a:ea typeface="Arial" pitchFamily="34" charset="-122"/>
                <a:cs typeface="Arial" pitchFamily="34" charset="-120"/>
              </a:rPr>
              <a:t>CompuSport — shows how round-robin pools feed a seeded knockout bracket.  ·  https://www.youtube.com/watch?v=81gECvCK_w0</a:t>
            </a:r>
            <a:endParaRPr lang="en-US" sz="15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500" dirty="0"/>
          </a:p>
          <a:p>
            <a:pPr indent="0" marL="0">
              <a:buNone/>
            </a:pPr>
            <a:r>
              <a:rPr lang="en-US" sz="1500" b="1" u="sng" dirty="0">
                <a:solidFill>
                  <a:srgbClr val="FFFFFF"/>
                </a:solidFill>
                <a:latin typeface="Arial" pitchFamily="34" charset="0"/>
                <a:ea typeface="Arial" pitchFamily="34" charset="-122"/>
                <a:cs typeface="Arial" pitchFamily="34" charset="-120"/>
                <a:hlinkClick r:id="rId2" invalidUrl="" action="" tgtFrame="" tooltip="" history="1" highlightClick="0" endSnd="0">
                  <a:extLst>
                    <a:ext uri="{A12FA001-AC4F-418D-AE19-62706E023703}">
                      <ahyp:hlinkClr xmlns:ahyp="http://schemas.microsoft.com/office/drawing/2018/hyperlinkcolor" val="tx"/>
                    </a:ext>
                  </a:extLst>
                </a:hlinkClick>
              </a:rPr>
              <a:t>Create a Round Robin Tournament</a:t>
            </a:r>
            <a:endParaRPr lang="en-US" sz="1500" dirty="0"/>
          </a:p>
          <a:p>
            <a:pPr indent="0" marL="0">
              <a:buNone/>
            </a:pPr>
            <a:r>
              <a:rPr lang="en-US" sz="1100" dirty="0">
                <a:solidFill>
                  <a:srgbClr val="CFCFC7"/>
                </a:solidFill>
                <a:latin typeface="Arial" pitchFamily="34" charset="0"/>
                <a:ea typeface="Arial" pitchFamily="34" charset="-122"/>
                <a:cs typeface="Arial" pitchFamily="34" charset="-120"/>
              </a:rPr>
              <a:t>MatherPE — a simple walkthrough of building a round-robin draw by hand.  ·  https://www.youtube.com/watch?v=bP7v_EYWnUY</a:t>
            </a:r>
            <a:endParaRPr lang="en-US" sz="15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500" dirty="0"/>
          </a:p>
          <a:p>
            <a:pPr indent="0" marL="0">
              <a:buNone/>
            </a:pPr>
            <a:r>
              <a:rPr lang="en-US" sz="1500" b="1" u="sng" dirty="0">
                <a:solidFill>
                  <a:srgbClr val="FFFFFF"/>
                </a:solidFill>
                <a:latin typeface="Arial" pitchFamily="34" charset="0"/>
                <a:ea typeface="Arial" pitchFamily="34" charset="-122"/>
                <a:cs typeface="Arial" pitchFamily="34" charset="-120"/>
                <a:hlinkClick r:id="rId3" invalidUrl="" action="" tgtFrame="" tooltip="" history="1" highlightClick="0" endSnd="0">
                  <a:extLst>
                    <a:ext uri="{A12FA001-AC4F-418D-AE19-62706E023703}">
                      <ahyp:hlinkClr xmlns:ahyp="http://schemas.microsoft.com/office/drawing/2018/hyperlinkcolor" val="tx"/>
                    </a:ext>
                  </a:extLst>
                </a:hlinkClick>
              </a:rPr>
              <a:t>How to Create a Round Robin Tournament | instantLIGA</a:t>
            </a:r>
            <a:endParaRPr lang="en-US" sz="1500" dirty="0"/>
          </a:p>
          <a:p>
            <a:pPr indent="0" marL="0">
              <a:buNone/>
            </a:pPr>
            <a:r>
              <a:rPr lang="en-US" sz="1100" dirty="0">
                <a:solidFill>
                  <a:srgbClr val="CFCFC7"/>
                </a:solidFill>
                <a:latin typeface="Arial" pitchFamily="34" charset="0"/>
                <a:ea typeface="Arial" pitchFamily="34" charset="-122"/>
                <a:cs typeface="Arial" pitchFamily="34" charset="-120"/>
              </a:rPr>
              <a:t>instantLIGA - tournament manager — shows how scheduling software generates a tournament draw.  ·  https://www.youtube.com/watch?v=XwrJ68ifDtw</a:t>
            </a:r>
            <a:endParaRPr lang="en-US" sz="15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5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ASSESSMENT</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READY FOR THE TEST?</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1106424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1060704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HOW IT WORKS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12 questions, marked instantly</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80% needed to pass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Retake as often as you need</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No time limit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Certificate issued automatically on a pass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Locked until you have passed: WFA1402 Fixture Planning and Scheduling</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Shape 0"/>
          <p:cNvSpPr/>
          <p:nvPr/>
        </p:nvSpPr>
        <p:spPr>
          <a:xfrm>
            <a:off x="-1828800" y="2286000"/>
            <a:ext cx="6400800" cy="6400800"/>
          </a:xfrm>
          <a:prstGeom prst="ellipse">
            <a:avLst/>
          </a:prstGeom>
          <a:solidFill>
            <a:srgbClr val="14A659">
              <a:alpha val="35000"/>
            </a:srgbClr>
          </a:solidFill>
          <a:ln/>
        </p:spPr>
      </p:sp>
      <p:sp>
        <p:nvSpPr>
          <p:cNvPr id="3" name="Shape 1"/>
          <p:cNvSpPr/>
          <p:nvPr/>
        </p:nvSpPr>
        <p:spPr>
          <a:xfrm>
            <a:off x="5330952" y="621792"/>
            <a:ext cx="1499616" cy="1499616"/>
          </a:xfrm>
          <a:prstGeom prst="ellipse">
            <a:avLst/>
          </a:prstGeom>
          <a:solidFill>
            <a:srgbClr val="FBF7EA"/>
          </a:solidFill>
          <a:ln w="31750">
            <a:solidFill>
              <a:srgbClr val="F5C84B"/>
            </a:solidFill>
            <a:prstDash val="solid"/>
          </a:ln>
        </p:spPr>
      </p:sp>
      <p:pic>
        <p:nvPicPr>
          <p:cNvPr id="4" name="Image 0" descr="preencoded.png">    </p:cNvPr>
          <p:cNvPicPr>
            <a:picLocks noChangeAspect="1"/>
          </p:cNvPicPr>
          <p:nvPr/>
        </p:nvPicPr>
        <p:blipFill>
          <a:blip r:embed="rId1"/>
          <a:stretch>
            <a:fillRect/>
          </a:stretch>
        </p:blipFill>
        <p:spPr>
          <a:xfrm>
            <a:off x="5532120" y="822960"/>
            <a:ext cx="1097280" cy="1097280"/>
          </a:xfrm>
          <a:prstGeom prst="rect">
            <a:avLst/>
          </a:prstGeom>
        </p:spPr>
      </p:pic>
      <p:sp>
        <p:nvSpPr>
          <p:cNvPr id="5" name="Text 2"/>
          <p:cNvSpPr/>
          <p:nvPr/>
        </p:nvSpPr>
        <p:spPr>
          <a:xfrm>
            <a:off x="457200" y="2331720"/>
            <a:ext cx="11274552" cy="822960"/>
          </a:xfrm>
          <a:prstGeom prst="rect">
            <a:avLst/>
          </a:prstGeom>
          <a:noFill/>
          <a:ln/>
        </p:spPr>
        <p:txBody>
          <a:bodyPr wrap="square" rtlCol="0" anchor="ctr"/>
          <a:lstStyle/>
          <a:p>
            <a:pPr algn="ctr" indent="0" marL="0">
              <a:buNone/>
            </a:pPr>
            <a:r>
              <a:rPr lang="en-US" sz="4000" b="1" spc="300" kern="0" dirty="0">
                <a:solidFill>
                  <a:srgbClr val="FFFFFF"/>
                </a:solidFill>
                <a:latin typeface="Georgia" pitchFamily="34" charset="0"/>
                <a:ea typeface="Georgia" pitchFamily="34" charset="-122"/>
                <a:cs typeface="Georgia" pitchFamily="34" charset="-120"/>
              </a:rPr>
              <a:t>THANK YOU</a:t>
            </a:r>
            <a:endParaRPr lang="en-US" sz="4000" dirty="0"/>
          </a:p>
        </p:txBody>
      </p:sp>
      <p:sp>
        <p:nvSpPr>
          <p:cNvPr id="6" name="Text 3"/>
          <p:cNvSpPr/>
          <p:nvPr/>
        </p:nvSpPr>
        <p:spPr>
          <a:xfrm>
            <a:off x="457200" y="3154680"/>
            <a:ext cx="11274552" cy="457200"/>
          </a:xfrm>
          <a:prstGeom prst="rect">
            <a:avLst/>
          </a:prstGeom>
          <a:noFill/>
          <a:ln/>
        </p:spPr>
        <p:txBody>
          <a:bodyPr wrap="square" rtlCol="0" anchor="ctr"/>
          <a:lstStyle/>
          <a:p>
            <a:pPr algn="ctr" indent="0" marL="0">
              <a:buNone/>
            </a:pPr>
            <a:r>
              <a:rPr lang="en-US" sz="1600" dirty="0">
                <a:solidFill>
                  <a:srgbClr val="F4F4F0"/>
                </a:solidFill>
                <a:latin typeface="Arial" pitchFamily="34" charset="0"/>
                <a:ea typeface="Arial" pitchFamily="34" charset="-122"/>
                <a:cs typeface="Arial" pitchFamily="34" charset="-120"/>
              </a:rPr>
              <a:t>You have reached the end of WFA1409 Tournament Formats and Draws.</a:t>
            </a:r>
            <a:endParaRPr lang="en-US" sz="1600" dirty="0"/>
          </a:p>
        </p:txBody>
      </p:sp>
      <p:sp>
        <p:nvSpPr>
          <p:cNvPr id="7" name="Shape 4"/>
          <p:cNvSpPr/>
          <p:nvPr/>
        </p:nvSpPr>
        <p:spPr>
          <a:xfrm>
            <a:off x="5184648" y="3840480"/>
            <a:ext cx="1828800" cy="45720"/>
          </a:xfrm>
          <a:prstGeom prst="rect">
            <a:avLst/>
          </a:prstGeom>
          <a:solidFill>
            <a:srgbClr val="F5C84B"/>
          </a:solidFill>
          <a:ln/>
        </p:spPr>
      </p:sp>
      <p:sp>
        <p:nvSpPr>
          <p:cNvPr id="8" name="Text 5"/>
          <p:cNvSpPr/>
          <p:nvPr/>
        </p:nvSpPr>
        <p:spPr>
          <a:xfrm>
            <a:off x="457200" y="4023360"/>
            <a:ext cx="11274552" cy="1005840"/>
          </a:xfrm>
          <a:prstGeom prst="rect">
            <a:avLst/>
          </a:prstGeom>
          <a:noFill/>
          <a:ln/>
        </p:spPr>
        <p:txBody>
          <a:bodyPr wrap="square" rtlCol="0" anchor="ctr"/>
          <a:lstStyle/>
          <a:p>
            <a:pPr algn="ctr" indent="0" marL="0">
              <a:buNone/>
            </a:pPr>
            <a:r>
              <a:rPr lang="en-US" sz="2400" i="1" dirty="0">
                <a:solidFill>
                  <a:srgbClr val="F5C84B"/>
                </a:solidFill>
                <a:latin typeface="Georgia" pitchFamily="34" charset="0"/>
                <a:ea typeface="Georgia" pitchFamily="34" charset="-122"/>
                <a:cs typeface="Georgia" pitchFamily="34" charset="-120"/>
              </a:rPr>
              <a:t>Alex Winn</a:t>
            </a:r>
            <a:endParaRPr lang="en-US" sz="2400" dirty="0"/>
          </a:p>
          <a:p>
            <a:pPr algn="ctr" indent="0" marL="0">
              <a:buNone/>
            </a:pPr>
            <a:r>
              <a:rPr lang="en-US" sz="1200" dirty="0">
                <a:solidFill>
                  <a:srgbClr val="CFCFC7"/>
                </a:solidFill>
                <a:latin typeface="Arial" pitchFamily="34" charset="0"/>
                <a:ea typeface="Arial" pitchFamily="34" charset="-122"/>
                <a:cs typeface="Arial" pitchFamily="34" charset="-120"/>
              </a:rPr>
              <a:t>League Founder &amp; Director  ·  Winn Family Association</a:t>
            </a:r>
            <a:endParaRPr lang="en-US" sz="2400" dirty="0"/>
          </a:p>
        </p:txBody>
      </p:sp>
      <p:sp>
        <p:nvSpPr>
          <p:cNvPr id="9" name="Text 6"/>
          <p:cNvSpPr/>
          <p:nvPr/>
        </p:nvSpPr>
        <p:spPr>
          <a:xfrm>
            <a:off x="457200" y="5257800"/>
            <a:ext cx="11274552" cy="457200"/>
          </a:xfrm>
          <a:prstGeom prst="rect">
            <a:avLst/>
          </a:prstGeom>
          <a:noFill/>
          <a:ln/>
        </p:spPr>
        <p:txBody>
          <a:bodyPr wrap="square" rtlCol="0" anchor="ctr">
            <a:normAutofit/>
          </a:bodyPr>
          <a:lstStyle/>
          <a:p>
            <a:pPr algn="ctr" indent="0" marL="0">
              <a:buNone/>
            </a:pPr>
            <a:r>
              <a:rPr lang="en-US" sz="1300" b="1" dirty="0">
                <a:solidFill>
                  <a:srgbClr val="34D67F"/>
                </a:solidFill>
                <a:latin typeface="Arial" pitchFamily="34" charset="0"/>
                <a:ea typeface="Arial" pitchFamily="34" charset="-122"/>
                <a:cs typeface="Arial" pitchFamily="34" charset="-120"/>
              </a:rPr>
              <a:t>Keep learning in the WFA Training Centre</a:t>
            </a:r>
            <a:endParaRPr lang="en-US" sz="1300" dirty="0"/>
          </a:p>
        </p:txBody>
      </p:sp>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16</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16</Slides>
  <Notes>16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vector>
  </TitlesOfParts>
  <Company>Winn Family Association · Winn Family T-20 League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WFA1409 Tournament Formats and Draws — Official module slides</dc:title>
  <dc:subject>League Administration &amp; Matchday · Ref. WFA/TC/WFA1409</dc:subject>
  <dc:creator>Winn Family Association</dc:creator>
  <cp:lastModifiedBy>Winn Family Association</cp:lastModifiedBy>
  <cp:revision>1</cp:revision>
  <dcterms:created xsi:type="dcterms:W3CDTF">2026-11-02T13:11:10Z</dcterms:created>
  <dcterms:modified xsi:type="dcterms:W3CDTF">2026-11-02T13:11:10Z</dcterms:modified>
</cp:coreProperties>
</file>