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TITLE — say: Welcome to WFA408 Swing Bowling: Inswing and Outswing, an official Winn Family Association Training Centre module.
Learn how conventional swing works, the grips and wrist positions for inswing and outswing, and how to use swing in a T20 match.</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DOCUMENT CONTROL — this deck is an official Winn Family Association document.
Reference WFA/TC/WFA408. Authorised by Alex Winn, League Founder &amp; Director.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OVERVIEW — say:
WFA408 – Swing Bowling: Inswing and Outswing explains how and why a cricket ball moves through the air. You will learn the basic science of conventional swing, the grips and wrist positions for the outswinger and the inswinger, how to look after the shine fairly, the conditions that help or hinder swing, and an introduction to reverse swing. You will also learn how to set up a batter with swing and which fields support each plan.
This module is for members who have completed WFA406 Pace Bowling Fundamentals and want to add movement in the air. It is particularly useful for new-ball bowlers in the powerplay. It is a required step towards WFA422 Bowling Self-Assessment and Skills Test, and links closely with WFA407 Seam Bowling and WFA419 Bowling in the Powerplay.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NEED HELP? — read this slide out and point to where the coaches and the Welfare Officer are.
Say: "If you get stuck, feel unwell or something is worrying you, tell one of us straight away. Nobody will ever be in trouble for asking for help."
Check for anyone who needs an adaptation (injury, medical condition, access needs) and agree it quietly now.
Stuck on a lesson or the test? Members can ask through the module page, or email the Training Centre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REQUIRED — the test unlocks only once these are passed: WFA406 Pace Bowling Fundamentals.
Passing this module unlocks: WFA422 Bowling Self-Assessment and Skills Test.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module has 7 lessons.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1 — HOW SWING WORKS — say:
In this lesson you will learn the basic idea behind conventional swing. When the ball is released with the seam angled slightly and held stable in flight, the air flows differently over the two sides of the ball. The side with the seam disturbs the airflow, while the smooth, shiny side lets the air flow more smoothly. This difference creates a sideways force that pushes the ball towards the seam side. That is why conventional swing moves in the direction the seam is pointing. A stable, angled seam and a well-maintained shiny side are the key ingredients. You do not need to be the fastest bowler to swing the ball effectively.
Key points: Swing comes from different airflow on each side; Conventional swing moves towards where the seam points; Stable, angled seam is essential; You do not need express pace to swing it.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2 — THE OUTSWINGER — say:
In this lesson you will learn to bowl the outswinger, which moves away from a right-handed batter towards the slips. Hold the ball with the seam angled towards first or second slip, with the shiny side facing the leg side. Your index and middle fingers sit either side of the seam, and your thumb rests on the seam underneath. At release, keep your wrist firm and behind the ball, pointing the seam towards the slips, and let your fingers come through straight. A side-on action can help some bowlers, but the wrist position matters most. The outswinger can draw edges to the wicketkeeper and slips, so it is a classic wicket-taking delivery.
Key points: Moves away from a right-hander; Seam angled towards the slips; Shiny side faces the leg side; Firm wrist keeps the seam angle stable.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3 — THE INSWINGER — say:
In this lesson you will learn the inswinger, which moves into a right-handed batter from off to leg. Hold the ball with the seam angled towards fine leg and the shiny side facing the off side. The fingers sit either side of the seam, and the wrist stays firm behind the ball at release, keeping the seam pointing towards fine leg. Some bowlers find a slightly more open, front-on position helps them deliver the inswinger. The inswinger is dangerous because it attacks the stumps and pads, bringing bowled and lbw into play. Bowled too full or too straight, though, it can drift onto the pads and be clipped away easily.
Key points: Moves into a right-hander; Seam angled towards fine leg; Shiny side faces the off side; Attacks stumps and pads, bringing bowled and lbw into play.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4 — LOOKING AFTER THE SHINE — say:
In this lesson you will learn how fielding sides help the ball to swing within the Laws. One side of the ball is kept shiny by polishing it on clothing, while the other side is allowed to wear naturally. Under the Laws, polishing is allowed provided no artificial substance is used, and you may dry a wet ball with a towel under the umpire's supervision. You must not apply any substance, rub the ball on the ground, scratch it or lift the seam. Doing so is unfair and can lead to penalty runs and the ball being replaced. Agree as a team who looks after the ball so that the shiny side stays consistent.
Key points: Polish one side without artificial substances; Let the other side wear naturally; No substances, scratching or lifting the seam; Agree who looks after the ball as a team.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5 — CONDITIONS FOR SWING — say:
In this lesson you will learn which conditions tend to help swing. Many bowlers find the ball swings more in cool, humid or overcast conditions, although the science is still debated. A newer ball with a prominent seam and good shine usually swings more than an older one. Wind direction can also help or hinder, so consider which end you bowl from. On some days the ball simply will not swing, and that is when your accuracy, seam movement and change of pace become even more important. Watch the first few deliveries carefully, ask your wicketkeeper what they are seeing, and adjust your plan quickly rather than chasing swing that is not there.
Key points: Cool, humid or overcast days often help; A newer, shiny ball usually swings more; Use the wind when choosing an end; Do not chase swing that is not there.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6 — AN INTRODUCTION TO REVERSE SWING — say:
In this lesson you will meet reverse swing. When the ball becomes older, with one side very rough and the other side kept smooth, and is bowled at a good pace, it can swing in the opposite direction to conventional swing, towards the shiny side rather than the seam side. Reverse swing usually needs a dry, abrasive surface and quick bowling, and is often seen later in an innings. It can produce late, dramatic movement, which makes it a powerful tool at the death. It must only ever be achieved by natural wear and legal polishing. Any attempt to roughen the ball artificially is unfair play and is penalised under the Laws.
Key points: Older ball, one side rough, one side smooth; Moves towards the shiny side; Needs pace and a dry, abrasive surface; Only through natural wear and legal polishing.</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LESSON 7 — PLANNING WITH SWING IN T20 — say:
In this lesson you will learn how to use swing in a T20 match. Swing is most likely in the first few overs, so new-ball bowlers often attack with full lengths that give the ball time to move, supported by slips or a catching fielder. A common plan is to set up the batter with several outswingers and then bring one back with an inswinger, or the other way round. However, swing makes the ball harder to control, and in T20 a ball that swings too far can become a wide or be easy to hit. Bowl full enough to swing but straight enough to make the batter play, and agree fields that match your plan.
Key points: Swing is most likely early in the innings; Pitch it up to give the ball time to move; Set up with one swing, surprise with the other; Swinging too much can bring wides.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These videos are on the module page in the members’ area. They support the lessons; watch any that help.</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ASSESSMENT — take the test from the module page in the members’ area.
12 questions, marked instantly
80% needed to pass
Retake as often as you need
No time limit
Certificate issued automatically on a pass
Locked until you have passed: WFA406 Pace Bowling Fundamentals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CLOSE — thank the group and point them to the test and their next module.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image" Target="../media/image-1002-2.png"/><Relationship Id="rId3"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WFA">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WFA/TC/WFA408  ·  ISSUE 1  ·  MODULE SLIDES</a:t>
            </a:r>
            <a:endParaRPr lang="en-US" sz="800" dirty="0"/>
          </a:p>
        </p:txBody>
      </p:sp>
      <p:sp>
        <p:nvSpPr>
          <p:cNvPr id="6" name="Shape 4"/>
          <p:cNvSpPr/>
          <p:nvPr/>
        </p:nvSpPr>
        <p:spPr>
          <a:xfrm>
            <a:off x="0" y="301752"/>
            <a:ext cx="146304" cy="6053328"/>
          </a:xfrm>
          <a:prstGeom prst="rect">
            <a:avLst/>
          </a:prstGeom>
          <a:solidFill>
            <a:srgbClr val="16C265"/>
          </a:solidFill>
          <a:ln/>
        </p:spPr>
      </p:sp>
      <p:sp>
        <p:nvSpPr>
          <p:cNvPr id="7" name="Shape 5"/>
          <p:cNvSpPr/>
          <p:nvPr/>
        </p:nvSpPr>
        <p:spPr>
          <a:xfrm>
            <a:off x="146304" y="301752"/>
            <a:ext cx="45720" cy="6053328"/>
          </a:xfrm>
          <a:prstGeom prst="rect">
            <a:avLst/>
          </a:prstGeom>
          <a:solidFill>
            <a:srgbClr val="F5C84B"/>
          </a:solidFill>
          <a:ln/>
        </p:spPr>
      </p:sp>
      <p:pic>
        <p:nvPicPr>
          <p:cNvPr id="8" name="Image 0" descr="preencoded.png">    </p:cNvPr>
          <p:cNvPicPr>
            <a:picLocks noChangeAspect="1"/>
          </p:cNvPicPr>
          <p:nvPr/>
        </p:nvPicPr>
        <p:blipFill>
          <a:blip r:embed="rId1"/>
          <a:stretch>
            <a:fillRect/>
          </a:stretch>
        </p:blipFill>
        <p:spPr>
          <a:xfrm>
            <a:off x="10625328" y="457200"/>
            <a:ext cx="640080" cy="640080"/>
          </a:xfrm>
          <a:prstGeom prst="rect">
            <a:avLst/>
          </a:prstGeom>
        </p:spPr>
      </p:pic>
      <p:pic>
        <p:nvPicPr>
          <p:cNvPr id="9" name="Image 1" descr="preencoded.png">    </p:cNvPr>
          <p:cNvPicPr>
            <a:picLocks noChangeAspect="1"/>
          </p:cNvPicPr>
          <p:nvPr/>
        </p:nvPicPr>
        <p:blipFill>
          <a:blip r:embed="rId2"/>
          <a:stretch>
            <a:fillRect/>
          </a:stretch>
        </p:blipFill>
        <p:spPr>
          <a:xfrm>
            <a:off x="11356848" y="457200"/>
            <a:ext cx="640080" cy="640080"/>
          </a:xfrm>
          <a:prstGeom prst="rect">
            <a:avLst/>
          </a:prstGeom>
        </p:spPr>
      </p:pic>
      <p:sp>
        <p:nvSpPr>
          <p:cNvPr id="10" name="Shape 6"/>
          <p:cNvSpPr/>
          <p:nvPr/>
        </p:nvSpPr>
        <p:spPr>
          <a:xfrm>
            <a:off x="192024" y="6355080"/>
            <a:ext cx="11996928" cy="502920"/>
          </a:xfrm>
          <a:prstGeom prst="rect">
            <a:avLst/>
          </a:prstGeom>
          <a:solidFill>
            <a:srgbClr val="10241A"/>
          </a:solidFill>
          <a:ln/>
        </p:spPr>
      </p:sp>
      <p:sp>
        <p:nvSpPr>
          <p:cNvPr id="11" name="Shape 7"/>
          <p:cNvSpPr/>
          <p:nvPr/>
        </p:nvSpPr>
        <p:spPr>
          <a:xfrm>
            <a:off x="192024" y="6355080"/>
            <a:ext cx="11996928" cy="18288"/>
          </a:xfrm>
          <a:prstGeom prst="rect">
            <a:avLst/>
          </a:prstGeom>
          <a:solidFill>
            <a:srgbClr val="C9A23A"/>
          </a:solidFill>
          <a:ln/>
        </p:spPr>
      </p:sp>
      <p:sp>
        <p:nvSpPr>
          <p:cNvPr id="12" name="Text 8"/>
          <p:cNvSpPr/>
          <p:nvPr/>
        </p:nvSpPr>
        <p:spPr>
          <a:xfrm>
            <a:off x="502920" y="6382512"/>
            <a:ext cx="4754880" cy="438912"/>
          </a:xfrm>
          <a:prstGeom prst="rect">
            <a:avLst/>
          </a:prstGeom>
          <a:noFill/>
          <a:ln/>
        </p:spPr>
        <p:txBody>
          <a:bodyPr wrap="square" rtlCol="0" anchor="ctr"/>
          <a:lstStyle/>
          <a:p>
            <a:pPr indent="0" marL="0">
              <a:buNone/>
            </a:pPr>
            <a:r>
              <a:rPr lang="en-US" sz="900" b="1" spc="2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13" name="Text 9"/>
          <p:cNvSpPr/>
          <p:nvPr/>
        </p:nvSpPr>
        <p:spPr>
          <a:xfrm>
            <a:off x="5120640" y="6382512"/>
            <a:ext cx="6126480" cy="438912"/>
          </a:xfrm>
          <a:prstGeom prst="rect">
            <a:avLst/>
          </a:prstGeom>
          <a:noFill/>
          <a:ln/>
        </p:spPr>
        <p:txBody>
          <a:bodyPr wrap="square" rtlCol="0" anchor="ctr"/>
          <a:lstStyle/>
          <a:p>
            <a:pPr algn="r" indent="0" marL="0">
              <a:buNone/>
            </a:pPr>
            <a:r>
              <a:rPr lang="en-US" sz="900" b="1" spc="100" kern="0" dirty="0">
                <a:solidFill>
                  <a:srgbClr val="F5C84B"/>
                </a:solidFill>
                <a:latin typeface="Arial" pitchFamily="34" charset="0"/>
                <a:ea typeface="Arial" pitchFamily="34" charset="-122"/>
                <a:cs typeface="Arial" pitchFamily="34" charset="-120"/>
              </a:rPr>
              <a:t>✋  NEED HELP? ASK YOUR COACH  ·  INFO@WINNFAMILYLEAGUE.COM</a:t>
            </a:r>
            <a:endParaRPr lang="en-US" sz="9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1002</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WFA-SECTION">
    <p:bg>
      <p:bgPr>
        <a:solidFill>
          <a:srgbClr val="0D5C32"/>
        </a:solidFill>
      </p:bgPr>
    </p:bg>
    <p:spTree>
      <p:nvGrpSpPr>
        <p:cNvPr id="1" name=""/>
        <p:cNvGrpSpPr/>
        <p:nvPr/>
      </p:nvGrpSpPr>
      <p:grpSpPr>
        <a:xfrm>
          <a:off x="0" y="0"/>
          <a:ext cx="0" cy="0"/>
          <a:chOff x="0" y="0"/>
          <a:chExt cx="0" cy="0"/>
        </a:xfrm>
      </p:grpSpPr>
      <p:sp>
        <p:nvSpPr>
          <p:cNvPr id="2" name="Shape 0"/>
          <p:cNvSpPr/>
          <p:nvPr/>
        </p:nvSpPr>
        <p:spPr>
          <a:xfrm>
            <a:off x="0" y="0"/>
            <a:ext cx="12188952" cy="274320"/>
          </a:xfrm>
          <a:prstGeom prst="rect">
            <a:avLst/>
          </a:prstGeom>
          <a:solidFill>
            <a:srgbClr val="03100A"/>
          </a:solidFill>
          <a:ln/>
        </p:spPr>
      </p:sp>
      <p:sp>
        <p:nvSpPr>
          <p:cNvPr id="3" name="Shape 1"/>
          <p:cNvSpPr/>
          <p:nvPr/>
        </p:nvSpPr>
        <p:spPr>
          <a:xfrm>
            <a:off x="0" y="274320"/>
            <a:ext cx="12188952" cy="27432"/>
          </a:xfrm>
          <a:prstGeom prst="rect">
            <a:avLst/>
          </a:prstGeom>
          <a:solidFill>
            <a:srgbClr val="C9A23A"/>
          </a:solidFill>
          <a:ln/>
        </p:spPr>
      </p:sp>
      <p:sp>
        <p:nvSpPr>
          <p:cNvPr id="4" name="Text 2"/>
          <p:cNvSpPr/>
          <p:nvPr/>
        </p:nvSpPr>
        <p:spPr>
          <a:xfrm>
            <a:off x="320040" y="0"/>
            <a:ext cx="64008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5" name="Text 3"/>
          <p:cNvSpPr/>
          <p:nvPr/>
        </p:nvSpPr>
        <p:spPr>
          <a:xfrm>
            <a:off x="5760720" y="0"/>
            <a:ext cx="6126480" cy="274320"/>
          </a:xfrm>
          <a:prstGeom prst="rect">
            <a:avLst/>
          </a:prstGeom>
          <a:noFill/>
          <a:ln/>
        </p:spPr>
        <p:txBody>
          <a:bodyPr wrap="square" rtlCol="0" anchor="ctr"/>
          <a:lstStyle/>
          <a:p>
            <a:pPr algn="r" indent="0" marL="0">
              <a:buNone/>
            </a:pPr>
            <a:r>
              <a:rPr lang="en-US" sz="800" b="1" spc="300" kern="0" dirty="0">
                <a:solidFill>
                  <a:srgbClr val="CFCFC7"/>
                </a:solidFill>
                <a:latin typeface="Arial" pitchFamily="34" charset="0"/>
                <a:ea typeface="Arial" pitchFamily="34" charset="-122"/>
                <a:cs typeface="Arial" pitchFamily="34" charset="-120"/>
              </a:rPr>
              <a:t>REF. WFA/TC/WFA408  ·  ISSUE 1</a:t>
            </a:r>
            <a:endParaRPr lang="en-US" sz="800" dirty="0"/>
          </a:p>
        </p:txBody>
      </p:sp>
      <p:sp>
        <p:nvSpPr>
          <p:cNvPr id="6" name="Shape 4"/>
          <p:cNvSpPr/>
          <p:nvPr/>
        </p:nvSpPr>
        <p:spPr>
          <a:xfrm>
            <a:off x="0" y="6309360"/>
            <a:ext cx="12188952" cy="548640"/>
          </a:xfrm>
          <a:prstGeom prst="rect">
            <a:avLst/>
          </a:prstGeom>
          <a:solidFill>
            <a:srgbClr val="05130B"/>
          </a:solidFill>
          <a:ln/>
        </p:spPr>
      </p:sp>
      <p:sp>
        <p:nvSpPr>
          <p:cNvPr id="7" name="Shape 5"/>
          <p:cNvSpPr/>
          <p:nvPr/>
        </p:nvSpPr>
        <p:spPr>
          <a:xfrm>
            <a:off x="0" y="6291072"/>
            <a:ext cx="12188952" cy="36576"/>
          </a:xfrm>
          <a:prstGeom prst="rect">
            <a:avLst/>
          </a:prstGeom>
          <a:solidFill>
            <a:srgbClr val="F5C84B"/>
          </a:solidFill>
          <a:ln/>
        </p:spPr>
      </p:sp>
      <p:sp>
        <p:nvSpPr>
          <p:cNvPr id="8" name="Text 6"/>
          <p:cNvSpPr/>
          <p:nvPr/>
        </p:nvSpPr>
        <p:spPr>
          <a:xfrm>
            <a:off x="548640" y="6355080"/>
            <a:ext cx="7315200" cy="457200"/>
          </a:xfrm>
          <a:prstGeom prst="rect">
            <a:avLst/>
          </a:prstGeom>
          <a:noFill/>
          <a:ln/>
        </p:spPr>
        <p:txBody>
          <a:bodyPr wrap="square" rtlCol="0" anchor="ctr"/>
          <a:lstStyle/>
          <a:p>
            <a:pPr indent="0" marL="0">
              <a:buNone/>
            </a:pPr>
            <a:r>
              <a:rPr lang="en-US" sz="900" b="1" spc="300" kern="0" dirty="0">
                <a:solidFill>
                  <a:srgbClr val="34D67F"/>
                </a:solidFill>
                <a:latin typeface="Arial" pitchFamily="34" charset="0"/>
                <a:ea typeface="Arial" pitchFamily="34" charset="-122"/>
                <a:cs typeface="Arial" pitchFamily="34" charset="-120"/>
              </a:rPr>
              <a:t>WINN FAMILY T-20 LEAGUE  ·  WINN FAMILY ASSOCIATION</a:t>
            </a:r>
            <a:endParaRPr lang="en-US" sz="9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1003</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image" Target="../media/image-1-1.png"/><Relationship Id="rId2" Type="http://schemas.openxmlformats.org/officeDocument/2006/relationships/image" Target="../media/image-1-2.png"/><Relationship Id="rId3" Type="http://schemas.openxmlformats.org/officeDocument/2006/relationships/slideLayout" Target="../slideLayouts/slideLayout1.xml"/><Relationship Id="rId4"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image" Target="../media/image-6-1.png"/><Relationship Id="rId2" Type="http://schemas.openxmlformats.org/officeDocument/2006/relationships/image" Target="../media/image-6-2.png"/><Relationship Id="rId3" Type="http://schemas.openxmlformats.org/officeDocument/2006/relationships/slideLayout" Target="../slideLayouts/slideLayout3.xml"/><Relationship Id="rId4"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hyperlink" Target="https://www.youtube.com/watch?v=iFpsA5aYkEw" TargetMode="External"/><Relationship Id="rId2" Type="http://schemas.openxmlformats.org/officeDocument/2006/relationships/hyperlink" Target="https://www.youtube.com/watch?v=3lhCNA8Ck-A" TargetMode="External"/><Relationship Id="rId3" Type="http://schemas.openxmlformats.org/officeDocument/2006/relationships/hyperlink" Target="https://www.youtube.com/watch?v=civx44IG5d8" TargetMode="External"/><Relationship Id="rId4" Type="http://schemas.openxmlformats.org/officeDocument/2006/relationships/slideLayout" Target="../slideLayouts/slideLayout2.xml"/><Relationship Id="rId5"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3.xml"/><Relationship Id="rId3"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5130B"/>
        </a:solidFill>
      </p:bgPr>
    </p:bg>
    <p:spTree>
      <p:nvGrpSpPr>
        <p:cNvPr id="1" name=""/>
        <p:cNvGrpSpPr/>
        <p:nvPr/>
      </p:nvGrpSpPr>
      <p:grpSpPr>
        <a:xfrm>
          <a:off x="0" y="0"/>
          <a:ext cx="0" cy="0"/>
          <a:chOff x="0" y="0"/>
          <a:chExt cx="0" cy="0"/>
        </a:xfrm>
      </p:grpSpPr>
      <p:sp>
        <p:nvSpPr>
          <p:cNvPr id="2" name="Shape 0"/>
          <p:cNvSpPr/>
          <p:nvPr/>
        </p:nvSpPr>
        <p:spPr>
          <a:xfrm>
            <a:off x="0" y="0"/>
            <a:ext cx="12188952" cy="6858000"/>
          </a:xfrm>
          <a:prstGeom prst="rect">
            <a:avLst/>
          </a:prstGeom>
          <a:solidFill>
            <a:srgbClr val="0D5C32">
              <a:alpha val="65000"/>
            </a:srgbClr>
          </a:solidFill>
          <a:ln/>
        </p:spPr>
      </p:sp>
      <p:sp>
        <p:nvSpPr>
          <p:cNvPr id="3" name="Shape 1"/>
          <p:cNvSpPr/>
          <p:nvPr/>
        </p:nvSpPr>
        <p:spPr>
          <a:xfrm>
            <a:off x="-2286000" y="-2743200"/>
            <a:ext cx="8229600" cy="8229600"/>
          </a:xfrm>
          <a:prstGeom prst="ellipse">
            <a:avLst/>
          </a:prstGeom>
          <a:solidFill>
            <a:srgbClr val="14A659">
              <a:alpha val="38000"/>
            </a:srgbClr>
          </a:solidFill>
          <a:ln/>
        </p:spPr>
      </p:sp>
      <p:sp>
        <p:nvSpPr>
          <p:cNvPr id="4" name="Shape 2"/>
          <p:cNvSpPr/>
          <p:nvPr/>
        </p:nvSpPr>
        <p:spPr>
          <a:xfrm>
            <a:off x="0" y="0"/>
            <a:ext cx="12188952" cy="274320"/>
          </a:xfrm>
          <a:prstGeom prst="rect">
            <a:avLst/>
          </a:prstGeom>
          <a:solidFill>
            <a:srgbClr val="03100A"/>
          </a:solidFill>
          <a:ln/>
        </p:spPr>
      </p:sp>
      <p:sp>
        <p:nvSpPr>
          <p:cNvPr id="5" name="Text 3"/>
          <p:cNvSpPr/>
          <p:nvPr/>
        </p:nvSpPr>
        <p:spPr>
          <a:xfrm>
            <a:off x="320040" y="0"/>
            <a:ext cx="7315200" cy="274320"/>
          </a:xfrm>
          <a:prstGeom prst="rect">
            <a:avLst/>
          </a:prstGeom>
          <a:noFill/>
          <a:ln/>
        </p:spPr>
        <p:txBody>
          <a:bodyPr wrap="square" rtlCol="0" anchor="ctr"/>
          <a:lstStyle/>
          <a:p>
            <a:pPr indent="0" marL="0">
              <a:buNone/>
            </a:pPr>
            <a:r>
              <a:rPr lang="en-US" sz="800" b="1" spc="400" kern="0" dirty="0">
                <a:solidFill>
                  <a:srgbClr val="F5C84B"/>
                </a:solidFill>
                <a:latin typeface="Arial" pitchFamily="34" charset="0"/>
                <a:ea typeface="Arial" pitchFamily="34" charset="-122"/>
                <a:cs typeface="Arial" pitchFamily="34" charset="-120"/>
              </a:rPr>
              <a:t>OFFICIAL  ·  WINN FAMILY ASSOCIATION  ·  TRAINING CENTRE</a:t>
            </a:r>
            <a:endParaRPr lang="en-US" sz="800" dirty="0"/>
          </a:p>
        </p:txBody>
      </p:sp>
      <p:sp>
        <p:nvSpPr>
          <p:cNvPr id="6" name="Shape 4"/>
          <p:cNvSpPr/>
          <p:nvPr/>
        </p:nvSpPr>
        <p:spPr>
          <a:xfrm>
            <a:off x="667512" y="621792"/>
            <a:ext cx="1453896" cy="1453896"/>
          </a:xfrm>
          <a:prstGeom prst="ellipse">
            <a:avLst/>
          </a:prstGeom>
          <a:solidFill>
            <a:srgbClr val="05130B"/>
          </a:solidFill>
          <a:ln w="31750">
            <a:solidFill>
              <a:srgbClr val="F5C84B"/>
            </a:solidFill>
            <a:prstDash val="solid"/>
          </a:ln>
        </p:spPr>
      </p:sp>
      <p:pic>
        <p:nvPicPr>
          <p:cNvPr id="7" name="Image 0" descr="preencoded.png">    </p:cNvPr>
          <p:cNvPicPr>
            <a:picLocks noChangeAspect="1"/>
          </p:cNvPicPr>
          <p:nvPr/>
        </p:nvPicPr>
        <p:blipFill>
          <a:blip r:embed="rId1"/>
          <a:stretch>
            <a:fillRect/>
          </a:stretch>
        </p:blipFill>
        <p:spPr>
          <a:xfrm>
            <a:off x="731520" y="685800"/>
            <a:ext cx="1325880" cy="1325880"/>
          </a:xfrm>
          <a:prstGeom prst="rect">
            <a:avLst/>
          </a:prstGeom>
        </p:spPr>
      </p:pic>
      <p:sp>
        <p:nvSpPr>
          <p:cNvPr id="8" name="Shape 5"/>
          <p:cNvSpPr/>
          <p:nvPr/>
        </p:nvSpPr>
        <p:spPr>
          <a:xfrm>
            <a:off x="2221992" y="621792"/>
            <a:ext cx="1453896" cy="1453896"/>
          </a:xfrm>
          <a:prstGeom prst="ellipse">
            <a:avLst/>
          </a:prstGeom>
          <a:solidFill>
            <a:srgbClr val="FBF7EA"/>
          </a:solidFill>
          <a:ln w="31750">
            <a:solidFill>
              <a:srgbClr val="F5C84B"/>
            </a:solidFill>
            <a:prstDash val="solid"/>
          </a:ln>
        </p:spPr>
      </p:sp>
      <p:pic>
        <p:nvPicPr>
          <p:cNvPr id="9" name="Image 1" descr="preencoded.png">    </p:cNvPr>
          <p:cNvPicPr>
            <a:picLocks noChangeAspect="1"/>
          </p:cNvPicPr>
          <p:nvPr/>
        </p:nvPicPr>
        <p:blipFill>
          <a:blip r:embed="rId2"/>
          <a:stretch>
            <a:fillRect/>
          </a:stretch>
        </p:blipFill>
        <p:spPr>
          <a:xfrm>
            <a:off x="2418588" y="818388"/>
            <a:ext cx="1060704" cy="1060704"/>
          </a:xfrm>
          <a:prstGeom prst="rect">
            <a:avLst/>
          </a:prstGeom>
        </p:spPr>
      </p:pic>
      <p:sp>
        <p:nvSpPr>
          <p:cNvPr id="10" name="Shape 6"/>
          <p:cNvSpPr/>
          <p:nvPr/>
        </p:nvSpPr>
        <p:spPr>
          <a:xfrm>
            <a:off x="8366760" y="640080"/>
            <a:ext cx="3337560" cy="1463040"/>
          </a:xfrm>
          <a:prstGeom prst="roundRect">
            <a:avLst>
              <a:gd name="adj" fmla="val 6250"/>
            </a:avLst>
          </a:prstGeom>
          <a:solidFill>
            <a:srgbClr val="0A1F14"/>
          </a:solidFill>
          <a:ln w="12700">
            <a:solidFill>
              <a:srgbClr val="C9A23A"/>
            </a:solidFill>
            <a:prstDash val="solid"/>
          </a:ln>
        </p:spPr>
      </p:sp>
      <p:sp>
        <p:nvSpPr>
          <p:cNvPr id="11" name="Text 7"/>
          <p:cNvSpPr/>
          <p:nvPr/>
        </p:nvSpPr>
        <p:spPr>
          <a:xfrm>
            <a:off x="8503920" y="731520"/>
            <a:ext cx="3108960" cy="1280160"/>
          </a:xfrm>
          <a:prstGeom prst="rect">
            <a:avLst/>
          </a:prstGeom>
          <a:noFill/>
          <a:ln/>
        </p:spPr>
        <p:txBody>
          <a:bodyPr wrap="square" rtlCol="0" anchor="t"/>
          <a:lstStyle/>
          <a:p>
            <a:pPr indent="0" marL="0">
              <a:buNone/>
            </a:pPr>
            <a:r>
              <a:rPr lang="en-US" sz="1100" b="1" spc="300" kern="0" dirty="0">
                <a:solidFill>
                  <a:srgbClr val="F5C84B"/>
                </a:solidFill>
                <a:latin typeface="Arial" pitchFamily="34" charset="0"/>
                <a:ea typeface="Arial" pitchFamily="34" charset="-122"/>
                <a:cs typeface="Arial" pitchFamily="34" charset="-120"/>
              </a:rPr>
              <a:t>DOCUMENT REFERENCE</a:t>
            </a:r>
            <a:endParaRPr lang="en-US" sz="1100" dirty="0"/>
          </a:p>
          <a:p>
            <a:pPr indent="0" marL="0">
              <a:buNone/>
            </a:pPr>
            <a:r>
              <a:rPr lang="en-US" sz="1400" b="1" dirty="0">
                <a:solidFill>
                  <a:srgbClr val="FFFFFF"/>
                </a:solidFill>
                <a:latin typeface="Arial" pitchFamily="34" charset="0"/>
                <a:ea typeface="Arial" pitchFamily="34" charset="-122"/>
                <a:cs typeface="Arial" pitchFamily="34" charset="-120"/>
              </a:rPr>
              <a:t>WFA/TC/WFA408</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Issue 1  ·  2 November 2026</a:t>
            </a:r>
            <a:endParaRPr lang="en-US" sz="1100" dirty="0"/>
          </a:p>
          <a:p>
            <a:pPr indent="0" marL="0">
              <a:buNone/>
            </a:pPr>
            <a:r>
              <a:rPr lang="en-US" sz="1000" dirty="0">
                <a:solidFill>
                  <a:srgbClr val="CFCFC7"/>
                </a:solidFill>
                <a:latin typeface="Arial" pitchFamily="34" charset="0"/>
                <a:ea typeface="Arial" pitchFamily="34" charset="-122"/>
                <a:cs typeface="Arial" pitchFamily="34" charset="-120"/>
              </a:rPr>
              <a:t>Classification: OFFICIAL</a:t>
            </a:r>
            <a:endParaRPr lang="en-US" sz="1100" dirty="0"/>
          </a:p>
        </p:txBody>
      </p:sp>
      <p:sp>
        <p:nvSpPr>
          <p:cNvPr id="12" name="Text 8"/>
          <p:cNvSpPr/>
          <p:nvPr/>
        </p:nvSpPr>
        <p:spPr>
          <a:xfrm>
            <a:off x="731520" y="2331720"/>
            <a:ext cx="10058400" cy="384048"/>
          </a:xfrm>
          <a:prstGeom prst="rect">
            <a:avLst/>
          </a:prstGeom>
          <a:noFill/>
          <a:ln/>
        </p:spPr>
        <p:txBody>
          <a:bodyPr wrap="square" rtlCol="0" anchor="ctr"/>
          <a:lstStyle/>
          <a:p>
            <a:pPr indent="0" marL="0">
              <a:buNone/>
            </a:pPr>
            <a:r>
              <a:rPr lang="en-US" sz="1500" b="1" spc="600" kern="0" dirty="0">
                <a:solidFill>
                  <a:srgbClr val="F5C84B"/>
                </a:solidFill>
                <a:latin typeface="Arial" pitchFamily="34" charset="0"/>
                <a:ea typeface="Arial" pitchFamily="34" charset="-122"/>
                <a:cs typeface="Arial" pitchFamily="34" charset="-120"/>
              </a:rPr>
              <a:t>TRAINING CENTRE MODULE  ·  WFA408</a:t>
            </a:r>
            <a:endParaRPr lang="en-US" sz="1500" dirty="0"/>
          </a:p>
        </p:txBody>
      </p:sp>
      <p:sp>
        <p:nvSpPr>
          <p:cNvPr id="13" name="Text 9"/>
          <p:cNvSpPr/>
          <p:nvPr/>
        </p:nvSpPr>
        <p:spPr>
          <a:xfrm>
            <a:off x="731520" y="2697480"/>
            <a:ext cx="10789920" cy="1600200"/>
          </a:xfrm>
          <a:prstGeom prst="rect">
            <a:avLst/>
          </a:prstGeom>
          <a:noFill/>
          <a:ln/>
        </p:spPr>
        <p:txBody>
          <a:bodyPr wrap="square" rtlCol="0" anchor="t">
            <a:normAutofit/>
          </a:bodyPr>
          <a:lstStyle/>
          <a:p>
            <a:pPr indent="0" marL="0">
              <a:buNone/>
            </a:pPr>
            <a:r>
              <a:rPr lang="en-US" sz="4600" b="1" spc="100" kern="0" dirty="0">
                <a:solidFill>
                  <a:srgbClr val="FFFFFF"/>
                </a:solidFill>
                <a:latin typeface="Georgia" pitchFamily="34" charset="0"/>
                <a:ea typeface="Georgia" pitchFamily="34" charset="-122"/>
                <a:cs typeface="Georgia" pitchFamily="34" charset="-120"/>
              </a:rPr>
              <a:t>SWING BOWLING: INSWING AND OUTSWING</a:t>
            </a:r>
            <a:endParaRPr lang="en-US" sz="4600" dirty="0"/>
          </a:p>
        </p:txBody>
      </p:sp>
      <p:sp>
        <p:nvSpPr>
          <p:cNvPr id="14" name="Shape 10"/>
          <p:cNvSpPr/>
          <p:nvPr/>
        </p:nvSpPr>
        <p:spPr>
          <a:xfrm>
            <a:off x="749808" y="4343400"/>
            <a:ext cx="1463040" cy="64008"/>
          </a:xfrm>
          <a:prstGeom prst="rect">
            <a:avLst/>
          </a:prstGeom>
          <a:solidFill>
            <a:srgbClr val="F5C84B"/>
          </a:solidFill>
          <a:ln/>
        </p:spPr>
      </p:sp>
      <p:sp>
        <p:nvSpPr>
          <p:cNvPr id="15" name="Text 11"/>
          <p:cNvSpPr/>
          <p:nvPr/>
        </p:nvSpPr>
        <p:spPr>
          <a:xfrm>
            <a:off x="731520" y="4480560"/>
            <a:ext cx="10789920" cy="384048"/>
          </a:xfrm>
          <a:prstGeom prst="rect">
            <a:avLst/>
          </a:prstGeom>
          <a:noFill/>
          <a:ln/>
        </p:spPr>
        <p:txBody>
          <a:bodyPr wrap="square" rtlCol="0" anchor="ctr">
            <a:normAutofit/>
          </a:bodyPr>
          <a:lstStyle/>
          <a:p>
            <a:pPr indent="0" marL="0">
              <a:buNone/>
            </a:pPr>
            <a:r>
              <a:rPr lang="en-US" sz="1500" dirty="0">
                <a:solidFill>
                  <a:srgbClr val="CFCFC7"/>
                </a:solidFill>
                <a:latin typeface="Arial" pitchFamily="34" charset="0"/>
                <a:ea typeface="Arial" pitchFamily="34" charset="-122"/>
                <a:cs typeface="Arial" pitchFamily="34" charset="-120"/>
              </a:rPr>
              <a:t>Bowling    •    Intermediate    •    About 40 minutes    •    7 lessons    •    12-question test</a:t>
            </a:r>
            <a:endParaRPr lang="en-US" sz="1500" dirty="0"/>
          </a:p>
        </p:txBody>
      </p:sp>
      <p:sp>
        <p:nvSpPr>
          <p:cNvPr id="16" name="Text 12"/>
          <p:cNvSpPr/>
          <p:nvPr/>
        </p:nvSpPr>
        <p:spPr>
          <a:xfrm>
            <a:off x="731520" y="4892040"/>
            <a:ext cx="10424160" cy="777240"/>
          </a:xfrm>
          <a:prstGeom prst="rect">
            <a:avLst/>
          </a:prstGeom>
          <a:noFill/>
          <a:ln/>
        </p:spPr>
        <p:txBody>
          <a:bodyPr wrap="square" rtlCol="0" anchor="ctr">
            <a:normAutofit/>
          </a:bodyPr>
          <a:lstStyle/>
          <a:p>
            <a:pPr indent="0" marL="0">
              <a:buNone/>
            </a:pPr>
            <a:r>
              <a:rPr lang="en-US" sz="1500" i="1" dirty="0">
                <a:solidFill>
                  <a:srgbClr val="F4F4F0"/>
                </a:solidFill>
                <a:latin typeface="Georgia" pitchFamily="34" charset="0"/>
                <a:ea typeface="Georgia" pitchFamily="34" charset="-122"/>
                <a:cs typeface="Georgia" pitchFamily="34" charset="-120"/>
              </a:rPr>
              <a:t>Learn how conventional swing works, the grips and wrist positions for inswing and outswing, and how to use swing in a T20 match.</a:t>
            </a:r>
            <a:endParaRPr lang="en-US" sz="1500" dirty="0"/>
          </a:p>
        </p:txBody>
      </p:sp>
      <p:sp>
        <p:nvSpPr>
          <p:cNvPr id="17" name="Shape 13"/>
          <p:cNvSpPr/>
          <p:nvPr/>
        </p:nvSpPr>
        <p:spPr>
          <a:xfrm>
            <a:off x="0" y="6035040"/>
            <a:ext cx="12188952" cy="822960"/>
          </a:xfrm>
          <a:prstGeom prst="rect">
            <a:avLst/>
          </a:prstGeom>
          <a:solidFill>
            <a:srgbClr val="05130B"/>
          </a:solidFill>
          <a:ln/>
        </p:spPr>
      </p:sp>
      <p:sp>
        <p:nvSpPr>
          <p:cNvPr id="18" name="Shape 14"/>
          <p:cNvSpPr/>
          <p:nvPr/>
        </p:nvSpPr>
        <p:spPr>
          <a:xfrm>
            <a:off x="0" y="5998464"/>
            <a:ext cx="12188952" cy="45720"/>
          </a:xfrm>
          <a:prstGeom prst="rect">
            <a:avLst/>
          </a:prstGeom>
          <a:solidFill>
            <a:srgbClr val="F5C84B"/>
          </a:solidFill>
          <a:ln/>
        </p:spPr>
      </p:sp>
      <p:sp>
        <p:nvSpPr>
          <p:cNvPr id="19" name="Text 15"/>
          <p:cNvSpPr/>
          <p:nvPr/>
        </p:nvSpPr>
        <p:spPr>
          <a:xfrm>
            <a:off x="731520" y="6144768"/>
            <a:ext cx="10972800" cy="457200"/>
          </a:xfrm>
          <a:prstGeom prst="rect">
            <a:avLst/>
          </a:prstGeom>
          <a:noFill/>
          <a:ln/>
        </p:spPr>
        <p:txBody>
          <a:bodyPr wrap="square" rtlCol="0" anchor="ctr"/>
          <a:lstStyle/>
          <a:p>
            <a:pPr indent="0" marL="0">
              <a:buNone/>
            </a:pPr>
            <a:r>
              <a:rPr lang="en-US" sz="1100" b="1" spc="200" kern="0" dirty="0">
                <a:solidFill>
                  <a:srgbClr val="34D67F"/>
                </a:solidFill>
                <a:latin typeface="Arial" pitchFamily="34" charset="0"/>
                <a:ea typeface="Arial" pitchFamily="34" charset="-122"/>
                <a:cs typeface="Arial" pitchFamily="34" charset="-120"/>
              </a:rPr>
              <a:t>WINN FAMILY T-20 LEAGUE  ·  OPERATING UNDER THE AUTHORITY OF THE WINN FAMILY ASSOCIATION</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DOCUMENT CONTROL</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AUTHORISATION &amp; MODULE DETAILS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graphicFrame>
        <p:nvGraphicFramePr>
          <p:cNvPr id="3" name="Table 0"/>
          <p:cNvGraphicFramePr>
            <a:graphicFrameLocks noGrp="1"/>
          </p:cNvGraphicFramePr>
          <p:nvPr>
            <p:extLst>
              <p:ext uri="{D42A27DB-BD31-4B8C-83A1-F6EECF244321}">
                <p14:modId xmlns:p14="http://schemas.microsoft.com/office/powerpoint/2010/main" val="1579011935"/>
              </p:ext>
            </p:extLst>
          </p:nvPr>
        </p:nvGraphicFramePr>
        <p:xfrm>
          <a:off x="548640" y="1828800"/>
          <a:ext cx="11064240" cy="914400"/>
        </p:xfrm>
        <a:graphic>
          <a:graphicData uri="http://schemas.openxmlformats.org/drawingml/2006/table">
            <a:tbl>
              <a:tblPr/>
              <a:tblGrid>
                <a:gridCol w="2377440"/>
                <a:gridCol w="8686800"/>
              </a:tblGrid>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MODULE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b="1" dirty="0">
                          <a:solidFill>
                            <a:srgbClr val="FFFFFF"/>
                          </a:solidFill>
                          <a:latin typeface="Arial" pitchFamily="34" charset="0"/>
                          <a:ea typeface="Arial" pitchFamily="34" charset="-122"/>
                          <a:cs typeface="Arial" pitchFamily="34" charset="-120"/>
                        </a:rPr>
                        <a:t>WFA408 Swing Bowling: Inswing and Outswing</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REFERENCE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WFA/TC/WFA408  ·  Issue 1</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DISCIPLINE</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Bowling  ·  Intermediate  ·  About 40 minutes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ASSESSMENT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12 questions · 80% to pass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REQUIRED FIRST</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WFA406 Pace Bowling Fundamentals</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ISSUING BODY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Winn Family Association — Training Centre</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AUTHORISED BY</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Alex Winn, League Founder &amp; Director</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r h="457200">
                <a:tc>
                  <a:txBody>
                    <a:bodyPr/>
                    <a:lstStyle/>
                    <a:p>
                      <a:pPr indent="0" marL="0">
                        <a:buNone/>
                      </a:pPr>
                      <a:r>
                        <a:rPr lang="en-US" sz="1000" b="1" dirty="0">
                          <a:solidFill>
                            <a:srgbClr val="F5C84B"/>
                          </a:solidFill>
                          <a:latin typeface="Arial" pitchFamily="34" charset="0"/>
                          <a:ea typeface="Arial" pitchFamily="34" charset="-122"/>
                          <a:cs typeface="Arial" pitchFamily="34" charset="-120"/>
                        </a:rPr>
                        <a:t>AWARD</a:t>
                      </a:r>
                      <a:endParaRPr lang="en-US" sz="10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0B1A12"/>
                    </a:solidFill>
                  </a:tcPr>
                </a:tc>
                <a:tc>
                  <a:txBody>
                    <a:bodyPr/>
                    <a:lstStyle/>
                    <a:p>
                      <a:pPr indent="0" marL="0">
                        <a:buNone/>
                      </a:pPr>
                      <a:r>
                        <a:rPr lang="en-US" sz="1200" dirty="0">
                          <a:solidFill>
                            <a:srgbClr val="F4F4F0"/>
                          </a:solidFill>
                          <a:latin typeface="Arial" pitchFamily="34" charset="0"/>
                          <a:ea typeface="Arial" pitchFamily="34" charset="-122"/>
                          <a:cs typeface="Arial" pitchFamily="34" charset="-120"/>
                        </a:rPr>
                        <a:t>WFA certificate of completion on a pass (a WFA award, not an external qualification)</a:t>
                      </a:r>
                      <a:endParaRPr lang="en-US" sz="1200" dirty="0">
                        <a:latin typeface="Arial" charset="0"/>
                        <a:ea typeface="Arial" charset="0"/>
                        <a:cs typeface="Arial" charset="0"/>
                      </a:endParaRPr>
                    </a:p>
                  </a:txBody>
                  <a:tcPr marL="91440" marR="91440" marT="45720" marB="45720" anchor="ctr">
                    <a:lnL w="9525" cap="flat" cmpd="sng" algn="ctr">
                      <a:solidFill>
                        <a:srgbClr val="0D5C32"/>
                      </a:solidFill>
                      <a:prstDash val="solid"/>
                      <a:round/>
                      <a:headEnd type="none" w="med" len="med"/>
                      <a:tailEnd type="none" w="med" len="med"/>
                    </a:lnL>
                    <a:lnR w="9525" cap="flat" cmpd="sng" algn="ctr">
                      <a:solidFill>
                        <a:srgbClr val="0D5C32"/>
                      </a:solidFill>
                      <a:prstDash val="solid"/>
                      <a:round/>
                      <a:headEnd type="none" w="med" len="med"/>
                      <a:tailEnd type="none" w="med" len="med"/>
                    </a:lnR>
                    <a:lnT w="9525" cap="flat" cmpd="sng" algn="ctr">
                      <a:solidFill>
                        <a:srgbClr val="0D5C32"/>
                      </a:solidFill>
                      <a:prstDash val="solid"/>
                      <a:round/>
                      <a:headEnd type="none" w="med" len="med"/>
                      <a:tailEnd type="none" w="med" len="med"/>
                    </a:lnT>
                    <a:lnB w="9525" cap="flat" cmpd="sng" algn="ctr">
                      <a:solidFill>
                        <a:srgbClr val="0D5C32"/>
                      </a:solidFill>
                      <a:prstDash val="solid"/>
                      <a:round/>
                      <a:headEnd type="none" w="med" len="med"/>
                      <a:tailEnd type="none" w="med" len="med"/>
                    </a:lnB>
                    <a:solidFill>
                      <a:srgbClr val="10241A"/>
                    </a:solidFill>
                  </a:tcPr>
                </a:tc>
              </a:tr>
            </a:tbl>
          </a:graphicData>
        </a:graphic>
      </p:graphicFrame>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MODULE OVERVIEW</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ABOUT THIS MODULE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67512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31520" y="1965960"/>
            <a:ext cx="6309360" cy="4023360"/>
          </a:xfrm>
          <a:prstGeom prst="rect">
            <a:avLst/>
          </a:prstGeom>
          <a:noFill/>
          <a:ln/>
        </p:spPr>
        <p:txBody>
          <a:bodyPr wrap="square" rtlCol="0" anchor="t">
            <a:normAutofit/>
          </a:bodyPr>
          <a:lstStyle/>
          <a:p>
            <a:pPr indent="0" marL="0">
              <a:buNone/>
            </a:pPr>
            <a:r>
              <a:rPr lang="en-US" sz="1300" dirty="0">
                <a:solidFill>
                  <a:srgbClr val="F4F4F0"/>
                </a:solidFill>
                <a:latin typeface="Arial" pitchFamily="34" charset="0"/>
                <a:ea typeface="Arial" pitchFamily="34" charset="-122"/>
                <a:cs typeface="Arial" pitchFamily="34" charset="-120"/>
              </a:rPr>
              <a:t>WFA408 – Swing Bowling: Inswing and Outswing explains how and why a cricket ball moves through the air. You will learn the basic science of conventional swing, the grips and wrist positions for the outswinger and the inswinger, how to look after the shine fairly, the conditions that help or hinder swing, and an introduction to reverse swing. You will also learn how to set up a batter with swing and which fields support each plan.</a:t>
            </a:r>
            <a:endParaRPr lang="en-US" sz="13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300" dirty="0"/>
          </a:p>
          <a:p>
            <a:pPr indent="0" marL="0">
              <a:buNone/>
            </a:pPr>
            <a:r>
              <a:rPr lang="en-US" sz="1300" dirty="0">
                <a:solidFill>
                  <a:srgbClr val="F4F4F0"/>
                </a:solidFill>
                <a:latin typeface="Arial" pitchFamily="34" charset="0"/>
                <a:ea typeface="Arial" pitchFamily="34" charset="-122"/>
                <a:cs typeface="Arial" pitchFamily="34" charset="-120"/>
              </a:rPr>
              <a:t>This module is for members who have completed WFA406 Pace Bowling Fundamentals and want to add movement in the air. It is particularly useful for new-ball bowlers in the powerplay. It is a required step towards WFA422 Bowling Self-Assessment and Skills Test, and links closely with WFA407 Seam Bowling and WFA419 Bowling in the Powerplay.</a:t>
            </a:r>
            <a:endParaRPr lang="en-US" sz="1300" dirty="0"/>
          </a:p>
        </p:txBody>
      </p:sp>
      <p:sp>
        <p:nvSpPr>
          <p:cNvPr id="8" name="Shape 6"/>
          <p:cNvSpPr/>
          <p:nvPr/>
        </p:nvSpPr>
        <p:spPr>
          <a:xfrm>
            <a:off x="7406640" y="1828800"/>
            <a:ext cx="4206240" cy="4297680"/>
          </a:xfrm>
          <a:prstGeom prst="roundRect">
            <a:avLst>
              <a:gd name="adj" fmla="val 2174"/>
            </a:avLst>
          </a:prstGeom>
          <a:solidFill>
            <a:srgbClr val="0A1F14"/>
          </a:solidFill>
          <a:ln w="12700">
            <a:solidFill>
              <a:srgbClr val="C9A23A"/>
            </a:solidFill>
            <a:prstDash val="solid"/>
          </a:ln>
        </p:spPr>
      </p:sp>
      <p:sp>
        <p:nvSpPr>
          <p:cNvPr id="9" name="Text 7"/>
          <p:cNvSpPr/>
          <p:nvPr/>
        </p:nvSpPr>
        <p:spPr>
          <a:xfrm>
            <a:off x="7589520" y="1965960"/>
            <a:ext cx="384048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WHAT YOU'LL GET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WFA408 Swing Bowling: Inswing and Outswing Badge</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Awarded upon successfully completing the WFA408 Swing Bowling: Inswing and Outswing training module, recognising your understanding of conventional swing, the inswing and outswing techniques and how to plan with swing in a match.</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Your Certificate of Completion</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Official certification confirming you have successfully completed the WFA408 Swing Bowling: Inswing and Outswing course and met all required training standards.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300" b="1" dirty="0">
                <a:solidFill>
                  <a:srgbClr val="FFFFFF"/>
                </a:solidFill>
                <a:latin typeface="Arial" pitchFamily="34" charset="0"/>
                <a:ea typeface="Arial" pitchFamily="34" charset="-122"/>
                <a:cs typeface="Arial" pitchFamily="34" charset="-120"/>
              </a:rPr>
              <a:t>Unlocks WFA422 Bowling Self-Assessment and Skills Test</a:t>
            </a:r>
            <a:endParaRPr lang="en-US" sz="1100" dirty="0"/>
          </a:p>
          <a:p>
            <a:pPr indent="0" marL="0">
              <a:buNone/>
            </a:pPr>
            <a:r>
              <a:rPr lang="en-US" sz="1050" dirty="0">
                <a:solidFill>
                  <a:srgbClr val="CFCFC7"/>
                </a:solidFill>
                <a:latin typeface="Arial" pitchFamily="34" charset="0"/>
                <a:ea typeface="Arial" pitchFamily="34" charset="-122"/>
                <a:cs typeface="Arial" pitchFamily="34" charset="-120"/>
              </a:rPr>
              <a:t>Completing this module counts towards unlocking WFA422 Bowling Self-Assessment and Skills Test, the capstone of the WFA Bowling pathway.</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WE ARE HERE TO HELP</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NEED HELP? JUST ASK</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0D5C32"/>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DURING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Put your hand up or ask your coach — there is no such thing as a silly question.</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Finding it hard, or too easy? Ask — every activity can be made easier or harder.</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Hurt, unwell or feeling dizzy? Stop, sit out and tell a coach straight away.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Need water, a break or the toilet? Just let a coach know.</a:t>
            </a:r>
            <a:endParaRPr lang="en-US" sz="1100" dirty="0"/>
          </a:p>
        </p:txBody>
      </p:sp>
      <p:sp>
        <p:nvSpPr>
          <p:cNvPr id="8" name="Shape 6"/>
          <p:cNvSpPr/>
          <p:nvPr/>
        </p:nvSpPr>
        <p:spPr>
          <a:xfrm>
            <a:off x="4297680" y="1828800"/>
            <a:ext cx="3566160" cy="4297680"/>
          </a:xfrm>
          <a:prstGeom prst="roundRect">
            <a:avLst>
              <a:gd name="adj" fmla="val 2564"/>
            </a:avLst>
          </a:prstGeom>
          <a:solidFill>
            <a:srgbClr val="0B1A12"/>
          </a:solidFill>
          <a:ln w="12700">
            <a:solidFill>
              <a:srgbClr val="F2B01E"/>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F2B01E"/>
                </a:solidFill>
                <a:latin typeface="Arial" pitchFamily="34" charset="0"/>
                <a:ea typeface="Arial" pitchFamily="34" charset="-122"/>
                <a:cs typeface="Arial" pitchFamily="34" charset="-120"/>
              </a:rPr>
              <a:t>WORRIED ABOUT SOMETHING?</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If anything or anyone makes you feel unsafe or upset, tell your coach or the Welfare Officer — the same day.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 can also report a concern online at winnfamilyleague.com/association/safeguarding.</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In an emergency, call 999.</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C9A23A"/>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AFTER THE SESSION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Questions about today? Email info@winnfamilyleague.com.</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Your certificates, progress and feedback form are in the members' area — winnfamilyleague.com/my.</a:t>
            </a:r>
            <a:endParaRPr lang="en-US" sz="1100" dirty="0"/>
          </a:p>
          <a:p>
            <a:pPr marL="342900" indent="-342900">
              <a:spcAft>
                <a:spcPts val="800"/>
              </a:spcAft>
              <a:buSzPct val="100000"/>
              <a:buChar char="✔"/>
            </a:pPr>
            <a:r>
              <a:rPr lang="en-US" sz="1400" dirty="0">
                <a:solidFill>
                  <a:srgbClr val="FFFFFF"/>
                </a:solidFill>
                <a:latin typeface="Arial" pitchFamily="34" charset="0"/>
                <a:ea typeface="Arial" pitchFamily="34" charset="-122"/>
                <a:cs typeface="Arial" pitchFamily="34" charset="-120"/>
              </a:rPr>
              <a:t>Free one-to-one coaching for league members, any day 9am–6pm.</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YOUR LEARNING PATHWAY</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WHERE THIS MODULE FITS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3566160" cy="4297680"/>
          </a:xfrm>
          <a:prstGeom prst="roundRect">
            <a:avLst>
              <a:gd name="adj" fmla="val 2564"/>
            </a:avLst>
          </a:prstGeom>
          <a:solidFill>
            <a:srgbClr val="10241A"/>
          </a:solidFill>
          <a:ln w="12700">
            <a:solidFill>
              <a:srgbClr val="C9A23A"/>
            </a:solidFill>
            <a:prstDash val="solid"/>
          </a:ln>
        </p:spPr>
      </p:sp>
      <p:sp>
        <p:nvSpPr>
          <p:cNvPr id="7" name="Text 5"/>
          <p:cNvSpPr/>
          <p:nvPr/>
        </p:nvSpPr>
        <p:spPr>
          <a:xfrm>
            <a:off x="731520" y="1965960"/>
            <a:ext cx="320040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REQUIRED FIRST</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WFA406 Pace Bowling Fundamentals</a:t>
            </a:r>
            <a:endParaRPr lang="en-US" sz="1100" dirty="0"/>
          </a:p>
        </p:txBody>
      </p:sp>
      <p:sp>
        <p:nvSpPr>
          <p:cNvPr id="8" name="Shape 6"/>
          <p:cNvSpPr/>
          <p:nvPr/>
        </p:nvSpPr>
        <p:spPr>
          <a:xfrm>
            <a:off x="4297680" y="1828800"/>
            <a:ext cx="3566160" cy="4297680"/>
          </a:xfrm>
          <a:prstGeom prst="roundRect">
            <a:avLst>
              <a:gd name="adj" fmla="val 2564"/>
            </a:avLst>
          </a:prstGeom>
          <a:solidFill>
            <a:srgbClr val="10241A"/>
          </a:solidFill>
          <a:ln w="12700">
            <a:solidFill>
              <a:srgbClr val="0D5C32"/>
            </a:solidFill>
            <a:prstDash val="solid"/>
          </a:ln>
        </p:spPr>
      </p:sp>
      <p:sp>
        <p:nvSpPr>
          <p:cNvPr id="9" name="Text 7"/>
          <p:cNvSpPr/>
          <p:nvPr/>
        </p:nvSpPr>
        <p:spPr>
          <a:xfrm>
            <a:off x="448056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RECOMMENDED PREPARATION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50" i="1" dirty="0">
                <a:solidFill>
                  <a:srgbClr val="CFCFC7"/>
                </a:solidFill>
                <a:latin typeface="Arial" pitchFamily="34" charset="0"/>
                <a:ea typeface="Arial" pitchFamily="34" charset="-122"/>
                <a:cs typeface="Arial" pitchFamily="34" charset="-120"/>
              </a:rPr>
              <a:t>No extra preparation needed.</a:t>
            </a:r>
            <a:endParaRPr lang="en-US" sz="1100" dirty="0"/>
          </a:p>
        </p:txBody>
      </p:sp>
      <p:sp>
        <p:nvSpPr>
          <p:cNvPr id="10" name="Shape 8"/>
          <p:cNvSpPr/>
          <p:nvPr/>
        </p:nvSpPr>
        <p:spPr>
          <a:xfrm>
            <a:off x="8046720" y="1828800"/>
            <a:ext cx="3566160" cy="4297680"/>
          </a:xfrm>
          <a:prstGeom prst="roundRect">
            <a:avLst>
              <a:gd name="adj" fmla="val 2564"/>
            </a:avLst>
          </a:prstGeom>
          <a:solidFill>
            <a:srgbClr val="10241A"/>
          </a:solidFill>
          <a:ln w="12700">
            <a:solidFill>
              <a:srgbClr val="16C265"/>
            </a:solidFill>
            <a:prstDash val="solid"/>
          </a:ln>
        </p:spPr>
      </p:sp>
      <p:sp>
        <p:nvSpPr>
          <p:cNvPr id="11" name="Text 9"/>
          <p:cNvSpPr/>
          <p:nvPr/>
        </p:nvSpPr>
        <p:spPr>
          <a:xfrm>
            <a:off x="8229600" y="1965960"/>
            <a:ext cx="3200400" cy="4023360"/>
          </a:xfrm>
          <a:prstGeom prst="rect">
            <a:avLst/>
          </a:prstGeom>
          <a:noFill/>
          <a:ln/>
        </p:spPr>
        <p:txBody>
          <a:bodyPr wrap="square" rtlCol="0" anchor="t">
            <a:normAutofit/>
          </a:bodyPr>
          <a:lstStyle/>
          <a:p>
            <a:pPr indent="0" marL="0">
              <a:buNone/>
            </a:pPr>
            <a:r>
              <a:rPr lang="en-US" sz="1100" b="1" spc="300" kern="0" dirty="0">
                <a:solidFill>
                  <a:srgbClr val="34D67F"/>
                </a:solidFill>
                <a:latin typeface="Arial" pitchFamily="34" charset="0"/>
                <a:ea typeface="Arial" pitchFamily="34" charset="-122"/>
                <a:cs typeface="Arial" pitchFamily="34" charset="-120"/>
              </a:rPr>
              <a:t>THIS MODULE UNLOCKS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250" dirty="0">
                <a:solidFill>
                  <a:srgbClr val="F4F4F0"/>
                </a:solidFill>
                <a:latin typeface="Arial" pitchFamily="34" charset="0"/>
                <a:ea typeface="Arial" pitchFamily="34" charset="-122"/>
                <a:cs typeface="Arial" pitchFamily="34" charset="-120"/>
              </a:rPr>
              <a:t>WFA422 Bowling Self-Assessment and Skills Test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6949440" y="-1463040"/>
            <a:ext cx="7315200" cy="7315200"/>
          </a:xfrm>
          <a:prstGeom prst="ellipse">
            <a:avLst/>
          </a:prstGeom>
          <a:solidFill>
            <a:srgbClr val="14A659">
              <a:alpha val="40000"/>
            </a:srgbClr>
          </a:solidFill>
          <a:ln/>
        </p:spPr>
      </p:sp>
      <p:sp>
        <p:nvSpPr>
          <p:cNvPr id="3" name="Text 1"/>
          <p:cNvSpPr/>
          <p:nvPr/>
        </p:nvSpPr>
        <p:spPr>
          <a:xfrm>
            <a:off x="640080" y="1097280"/>
            <a:ext cx="4114800" cy="2103120"/>
          </a:xfrm>
          <a:prstGeom prst="rect">
            <a:avLst/>
          </a:prstGeom>
          <a:noFill/>
          <a:ln/>
        </p:spPr>
        <p:txBody>
          <a:bodyPr wrap="square" rtlCol="0" anchor="ctr"/>
          <a:lstStyle/>
          <a:p>
            <a:pPr indent="0" marL="0">
              <a:buNone/>
            </a:pPr>
            <a:r>
              <a:rPr lang="en-US" sz="13000" b="1" dirty="0">
                <a:solidFill>
                  <a:srgbClr val="F5C84B"/>
                </a:solidFill>
                <a:latin typeface="Georgia" pitchFamily="34" charset="0"/>
                <a:ea typeface="Georgia" pitchFamily="34" charset="-122"/>
                <a:cs typeface="Georgia" pitchFamily="34" charset="-120"/>
              </a:rPr>
              <a:t>07</a:t>
            </a:r>
            <a:endParaRPr lang="en-US" sz="13000" dirty="0"/>
          </a:p>
        </p:txBody>
      </p:sp>
      <p:sp>
        <p:nvSpPr>
          <p:cNvPr id="4" name="Shape 2"/>
          <p:cNvSpPr/>
          <p:nvPr/>
        </p:nvSpPr>
        <p:spPr>
          <a:xfrm>
            <a:off x="685800" y="3291840"/>
            <a:ext cx="2011680" cy="73152"/>
          </a:xfrm>
          <a:prstGeom prst="rect">
            <a:avLst/>
          </a:prstGeom>
          <a:solidFill>
            <a:srgbClr val="F5C84B"/>
          </a:solidFill>
          <a:ln/>
        </p:spPr>
      </p:sp>
      <p:sp>
        <p:nvSpPr>
          <p:cNvPr id="5" name="Text 3"/>
          <p:cNvSpPr/>
          <p:nvPr/>
        </p:nvSpPr>
        <p:spPr>
          <a:xfrm>
            <a:off x="640080" y="3520440"/>
            <a:ext cx="10515600" cy="914400"/>
          </a:xfrm>
          <a:prstGeom prst="rect">
            <a:avLst/>
          </a:prstGeom>
          <a:noFill/>
          <a:ln/>
        </p:spPr>
        <p:txBody>
          <a:bodyPr wrap="square" rtlCol="0" anchor="ctr"/>
          <a:lstStyle/>
          <a:p>
            <a:pPr indent="0" marL="0">
              <a:buNone/>
            </a:pPr>
            <a:r>
              <a:rPr lang="en-US" sz="4000" b="1" spc="200" kern="0" dirty="0">
                <a:solidFill>
                  <a:srgbClr val="FFFFFF"/>
                </a:solidFill>
                <a:latin typeface="Georgia" pitchFamily="34" charset="0"/>
                <a:ea typeface="Georgia" pitchFamily="34" charset="-122"/>
                <a:cs typeface="Georgia" pitchFamily="34" charset="-120"/>
              </a:rPr>
              <a:t>THE LESSONS</a:t>
            </a:r>
            <a:endParaRPr lang="en-US" sz="4000" dirty="0"/>
          </a:p>
        </p:txBody>
      </p:sp>
      <p:sp>
        <p:nvSpPr>
          <p:cNvPr id="6" name="Text 4"/>
          <p:cNvSpPr/>
          <p:nvPr/>
        </p:nvSpPr>
        <p:spPr>
          <a:xfrm>
            <a:off x="658368" y="4434840"/>
            <a:ext cx="8686800" cy="1463040"/>
          </a:xfrm>
          <a:prstGeom prst="rect">
            <a:avLst/>
          </a:prstGeom>
          <a:noFill/>
          <a:ln/>
        </p:spPr>
        <p:txBody>
          <a:bodyPr wrap="square" rtlCol="0" anchor="t">
            <a:normAutofit/>
          </a:bodyPr>
          <a:lstStyle/>
          <a:p>
            <a:pPr indent="0" marL="0">
              <a:buNone/>
            </a:pPr>
            <a:r>
              <a:rPr lang="en-US" sz="1400" dirty="0">
                <a:solidFill>
                  <a:srgbClr val="F4F4F0"/>
                </a:solidFill>
                <a:latin typeface="Arial" pitchFamily="34" charset="0"/>
                <a:ea typeface="Arial" pitchFamily="34" charset="-122"/>
                <a:cs typeface="Arial" pitchFamily="34" charset="-120"/>
              </a:rPr>
              <a:t>1. How Swing Works   ·   2. The Outswinger   ·   3. The Inswinger   ·   4. Looking After the Shine   ·   5. Conditions for Swing   ·   6. An Introduction to Reverse Swing   ·   7. Planning with Swing in T20</a:t>
            </a:r>
            <a:endParaRPr lang="en-US" sz="1400" dirty="0"/>
          </a:p>
        </p:txBody>
      </p:sp>
      <p:sp>
        <p:nvSpPr>
          <p:cNvPr id="7" name="Shape 5"/>
          <p:cNvSpPr/>
          <p:nvPr/>
        </p:nvSpPr>
        <p:spPr>
          <a:xfrm>
            <a:off x="9582912" y="4507992"/>
            <a:ext cx="950976" cy="950976"/>
          </a:xfrm>
          <a:prstGeom prst="ellipse">
            <a:avLst/>
          </a:prstGeom>
          <a:solidFill>
            <a:srgbClr val="05130B"/>
          </a:solidFill>
          <a:ln w="31750">
            <a:solidFill>
              <a:srgbClr val="F5C84B"/>
            </a:solidFill>
            <a:prstDash val="solid"/>
          </a:ln>
        </p:spPr>
      </p:sp>
      <p:pic>
        <p:nvPicPr>
          <p:cNvPr id="8" name="Image 0" descr="preencoded.png">    </p:cNvPr>
          <p:cNvPicPr>
            <a:picLocks noChangeAspect="1"/>
          </p:cNvPicPr>
          <p:nvPr/>
        </p:nvPicPr>
        <p:blipFill>
          <a:blip r:embed="rId1"/>
          <a:stretch>
            <a:fillRect/>
          </a:stretch>
        </p:blipFill>
        <p:spPr>
          <a:xfrm>
            <a:off x="9646920" y="4572000"/>
            <a:ext cx="822960" cy="822960"/>
          </a:xfrm>
          <a:prstGeom prst="rect">
            <a:avLst/>
          </a:prstGeom>
        </p:spPr>
      </p:pic>
      <p:sp>
        <p:nvSpPr>
          <p:cNvPr id="9" name="Shape 6"/>
          <p:cNvSpPr/>
          <p:nvPr/>
        </p:nvSpPr>
        <p:spPr>
          <a:xfrm>
            <a:off x="10588752" y="4507992"/>
            <a:ext cx="950976" cy="950976"/>
          </a:xfrm>
          <a:prstGeom prst="ellipse">
            <a:avLst/>
          </a:prstGeom>
          <a:solidFill>
            <a:srgbClr val="FBF7EA"/>
          </a:solidFill>
          <a:ln w="31750">
            <a:solidFill>
              <a:srgbClr val="F5C84B"/>
            </a:solidFill>
            <a:prstDash val="solid"/>
          </a:ln>
        </p:spPr>
      </p:sp>
      <p:pic>
        <p:nvPicPr>
          <p:cNvPr id="10" name="Image 1" descr="preencoded.png">    </p:cNvPr>
          <p:cNvPicPr>
            <a:picLocks noChangeAspect="1"/>
          </p:cNvPicPr>
          <p:nvPr/>
        </p:nvPicPr>
        <p:blipFill>
          <a:blip r:embed="rId2"/>
          <a:stretch>
            <a:fillRect/>
          </a:stretch>
        </p:blipFill>
        <p:spPr>
          <a:xfrm>
            <a:off x="10735056" y="4654296"/>
            <a:ext cx="658368" cy="658368"/>
          </a:xfrm>
          <a:prstGeom prst="rect">
            <a:avLst/>
          </a:prstGeom>
        </p:spPr>
      </p:pic>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1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HOW SWING WORKS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Swing comes from different airflow on each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Conventional swing moves towards where the seam points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Stable, angled seam is essential</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You do not need express pace to swing it</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basic idea behind conventional swing. When the ball is released with the seam angled slightly and held stable in flight, the air flows differently over the two sides of the ball. The side with the seam disturbs the airflow, while the smooth, shiny side lets the air flow more smoothly. This difference creates a sideways force that pushes the ball towards the seam side. That is why conventional swing moves in the direction the seam is pointing. A stable, angled seam and a well-maintained shiny side are the key ingredients. You do not need to be the fastest bowler to swing the ball effectively.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2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OUTSWINGER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Moves away from a right-hander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Seam angled towards the slips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Shiny side faces the leg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Firm wrist keeps the seam angle stable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to bowl the outswinger, which moves away from a right-handed batter towards the slips. Hold the ball with the seam angled towards first or second slip, with the shiny side facing the leg side. Your index and middle fingers sit either side of the seam, and your thumb rests on the seam underneath. At release, keep your wrist firm and behind the ball, pointing the seam towards the slips, and let your fingers come through straight. A side-on action can help some bowlers, but the wrist position matters most. The outswinger can draw edges to the wicketkeeper and slips, so it is a classic wicket-taking delivery.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3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THE INSWINGER</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Moves into a right-hander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Seam angled towards fine leg</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Shiny side faces the off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Attacks stumps and pads, bringing bowled and lbw into play</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the inswinger, which moves into a right-handed batter from off to leg. Hold the ball with the seam angled towards fine leg and the shiny side facing the off side. The fingers sit either side of the seam, and the wrist stays firm behind the ball at release, keeping the seam pointing towards fine leg. Some bowlers find a slightly more open, front-on position helps them deliver the inswinger. The inswinger is dangerous because it attacks the stumps and pads, bringing bowled and lbw into play. Bowled too full or too straight, though, it can drift onto the pads and be clipped away easily.</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4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LOOKING AFTER THE SHINE</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Polish one side without artificial substances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Let the other side wear naturally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substances, scratching or lifting the seam</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Agree who looks after the ball as a team</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fielding sides help the ball to swing within the Laws. One side of the ball is kept shiny by polishing it on clothing, while the other side is allowed to wear naturally. Under the Laws, polishing is allowed provided no artificial substance is used, and you may dry a wet ball with a towel under the umpire's supervision. You must not apply any substance, rub the ball on the ground, scratch it or lift the seam. Doing so is unfair and can lead to penalty runs and the ball being replaced. Agree as a team who looks after the ball so that the shiny side stays consistent.</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5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CONDITIONS FOR SWING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Cool, humid or overcast days often help</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A newer, shiny ball usually swings more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Use the wind when choosing an end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Do not chase swing that is not there</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which conditions tend to help swing. Many bowlers find the ball swings more in cool, humid or overcast conditions, although the science is still debated. A newer ball with a prominent seam and good shine usually swings more than an older one. Wind direction can also help or hinder, so consider which end you bowl from. On some days the ball simply will not swing, and that is when your accuracy, seam movement and change of pace become even more important. Watch the first few deliveries carefully, ask your wicketkeeper what they are seeing, and adjust your plan quickly rather than chasing swing that is not there.</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6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AN INTRODUCTION TO REVERSE SWING</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Older ball, one side rough, one side smooth</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Moves towards the shiny side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Needs pace and a dry, abrasive surface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Only through natural wear and legal polishing</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meet reverse swing. When the ball becomes older, with one side very rough and the other side kept smooth, and is bowled at a good pace, it can swing in the opposite direction to conventional swing, towards the shiny side rather than the seam side. Reverse swing usually needs a dry, abrasive surface and quick bowling, and is often seen later in an innings. It can produce late, dramatic movement, which makes it a powerful tool at the death. It must only ever be achieved by natural wear and legal polishing. Any attempt to roughen the ball artificially is unfair play and is penalised under the Laws.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LESSON 7 OF 7</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PLANNING WITH SWING IN T20</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658368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6217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KEY POINTS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Swing is most likely early in the innings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Pitch it up to give the ball time to move</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Set up with one swing, surprise with the other</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Swinging too much can bring wides</a:t>
            </a:r>
            <a:endParaRPr lang="en-US" sz="1100" dirty="0"/>
          </a:p>
        </p:txBody>
      </p:sp>
      <p:sp>
        <p:nvSpPr>
          <p:cNvPr id="8" name="Shape 6"/>
          <p:cNvSpPr/>
          <p:nvPr/>
        </p:nvSpPr>
        <p:spPr>
          <a:xfrm>
            <a:off x="7315200" y="1828800"/>
            <a:ext cx="4297680" cy="4297680"/>
          </a:xfrm>
          <a:prstGeom prst="roundRect">
            <a:avLst>
              <a:gd name="adj" fmla="val 2128"/>
            </a:avLst>
          </a:prstGeom>
          <a:solidFill>
            <a:srgbClr val="0A1F14"/>
          </a:solidFill>
          <a:ln w="12700">
            <a:solidFill>
              <a:srgbClr val="C9A23A"/>
            </a:solidFill>
            <a:prstDash val="solid"/>
          </a:ln>
        </p:spPr>
      </p:sp>
      <p:sp>
        <p:nvSpPr>
          <p:cNvPr id="9" name="Text 7"/>
          <p:cNvSpPr/>
          <p:nvPr/>
        </p:nvSpPr>
        <p:spPr>
          <a:xfrm>
            <a:off x="7498080" y="1965960"/>
            <a:ext cx="393192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IN THIS LESSON</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indent="0" marL="0">
              <a:buNone/>
            </a:pPr>
            <a:r>
              <a:rPr lang="en-US" sz="1200" dirty="0">
                <a:solidFill>
                  <a:srgbClr val="CFCFC7"/>
                </a:solidFill>
                <a:latin typeface="Arial" pitchFamily="34" charset="0"/>
                <a:ea typeface="Arial" pitchFamily="34" charset="-122"/>
                <a:cs typeface="Arial" pitchFamily="34" charset="-120"/>
              </a:rPr>
              <a:t>In this lesson you will learn how to use swing in a T20 match. Swing is most likely in the first few overs, so new-ball bowlers often attack with full lengths that give the ball time to move, supported by slips or a catching fielder. A common plan is to set up the batter with several outswingers and then bring one back with an inswinger, or the other way round. However, swing makes the ball harder to control, and in T20 a ball that swings too far can become a wide or be easy to hit. Bowl full enough to swing but straight enough to make the batter play, and agree fields that match your plan.</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FURTHER LEARNING</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REFERENCE VIDEOS</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500" b="1" u="sng" dirty="0">
                <a:solidFill>
                  <a:srgbClr val="FFFFFF"/>
                </a:solidFill>
                <a:latin typeface="Arial" pitchFamily="34" charset="0"/>
                <a:ea typeface="Arial" pitchFamily="34" charset="-122"/>
                <a:cs typeface="Arial" pitchFamily="34" charset="-120"/>
                <a:hlinkClick r:id="rId1" invalidUrl="" action="" tgtFrame="" tooltip="" history="1" highlightClick="0" endSnd="0">
                  <a:extLst>
                    <a:ext uri="{A12FA001-AC4F-418D-AE19-62706E023703}">
                      <ahyp:hlinkClr xmlns:ahyp="http://schemas.microsoft.com/office/drawing/2018/hyperlinkcolor" val="tx"/>
                    </a:ext>
                  </a:extLst>
                </a:hlinkClick>
              </a:rPr>
              <a:t>How to swing the ball | Learn from James Anderson</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Zubi Cricket Academy — James Anderson on bowling inswing and outswing.  ·  https://www.youtube.com/watch?v=iFpsA5aYkEw</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2" invalidUrl="" action="" tgtFrame="" tooltip="" history="1" highlightClick="0" endSnd="0">
                  <a:extLst>
                    <a:ext uri="{A12FA001-AC4F-418D-AE19-62706E023703}">
                      <ahyp:hlinkClr xmlns:ahyp="http://schemas.microsoft.com/office/drawing/2018/hyperlinkcolor" val="tx"/>
                    </a:ext>
                  </a:extLst>
                </a:hlinkClick>
              </a:rPr>
              <a:t>How To Swing &amp; Seam The Ball In Cricket | Fast Bowlers Grip &amp; Wrist Position | Allan Donald Coaching</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CRICKET LIFE STORIES — Allan Donald on grip and wrist position for swing and seam.  ·  https://www.youtube.com/watch?v=3lhCNA8Ck-A</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a:p>
            <a:pPr indent="0" marL="0">
              <a:buNone/>
            </a:pPr>
            <a:r>
              <a:rPr lang="en-US" sz="1500" b="1" u="sng" dirty="0">
                <a:solidFill>
                  <a:srgbClr val="FFFFFF"/>
                </a:solidFill>
                <a:latin typeface="Arial" pitchFamily="34" charset="0"/>
                <a:ea typeface="Arial" pitchFamily="34" charset="-122"/>
                <a:cs typeface="Arial" pitchFamily="34" charset="-120"/>
                <a:hlinkClick r:id="rId3" invalidUrl="" action="" tgtFrame="" tooltip="" history="1" highlightClick="0" endSnd="0">
                  <a:extLst>
                    <a:ext uri="{A12FA001-AC4F-418D-AE19-62706E023703}">
                      <ahyp:hlinkClr xmlns:ahyp="http://schemas.microsoft.com/office/drawing/2018/hyperlinkcolor" val="tx"/>
                    </a:ext>
                  </a:extLst>
                </a:hlinkClick>
              </a:rPr>
              <a:t>Wasim Akram Coaching How to Swing the Ball as a Fast Bowler</a:t>
            </a:r>
            <a:endParaRPr lang="en-US" sz="1500" dirty="0"/>
          </a:p>
          <a:p>
            <a:pPr indent="0" marL="0">
              <a:buNone/>
            </a:pPr>
            <a:r>
              <a:rPr lang="en-US" sz="1100" dirty="0">
                <a:solidFill>
                  <a:srgbClr val="CFCFC7"/>
                </a:solidFill>
                <a:latin typeface="Arial" pitchFamily="34" charset="0"/>
                <a:ea typeface="Arial" pitchFamily="34" charset="-122"/>
                <a:cs typeface="Arial" pitchFamily="34" charset="-120"/>
              </a:rPr>
              <a:t>SSA Cricket — Wasim Akram's coaching on seam position and wrist for swing.  ·  https://www.youtube.com/watch?v=civx44IG5d8</a:t>
            </a:r>
            <a:endParaRPr lang="en-US" sz="15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5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75488"/>
            <a:ext cx="9692640" cy="292608"/>
          </a:xfrm>
          <a:prstGeom prst="rect">
            <a:avLst/>
          </a:prstGeom>
          <a:noFill/>
          <a:ln/>
        </p:spPr>
        <p:txBody>
          <a:bodyPr wrap="square" rtlCol="0" anchor="ctr"/>
          <a:lstStyle/>
          <a:p>
            <a:pPr indent="0" marL="0">
              <a:buNone/>
            </a:pPr>
            <a:r>
              <a:rPr lang="en-US" sz="1100" b="1" spc="400" kern="0" dirty="0">
                <a:solidFill>
                  <a:srgbClr val="34D67F"/>
                </a:solidFill>
                <a:latin typeface="Arial" pitchFamily="34" charset="0"/>
                <a:ea typeface="Arial" pitchFamily="34" charset="-122"/>
                <a:cs typeface="Arial" pitchFamily="34" charset="-120"/>
              </a:rPr>
              <a:t>ASSESSMENT</a:t>
            </a:r>
            <a:endParaRPr lang="en-US" sz="1100" dirty="0"/>
          </a:p>
        </p:txBody>
      </p:sp>
      <p:sp>
        <p:nvSpPr>
          <p:cNvPr id="3" name="Text 1"/>
          <p:cNvSpPr/>
          <p:nvPr/>
        </p:nvSpPr>
        <p:spPr>
          <a:xfrm>
            <a:off x="548640" y="768096"/>
            <a:ext cx="9875520" cy="713232"/>
          </a:xfrm>
          <a:prstGeom prst="rect">
            <a:avLst/>
          </a:prstGeom>
          <a:noFill/>
          <a:ln/>
        </p:spPr>
        <p:txBody>
          <a:bodyPr wrap="square" rtlCol="0" anchor="ctr">
            <a:normAutofit/>
          </a:bodyPr>
          <a:lstStyle/>
          <a:p>
            <a:pPr indent="0" marL="0">
              <a:buNone/>
            </a:pPr>
            <a:r>
              <a:rPr lang="en-US" sz="2800" b="1" spc="100" kern="0" dirty="0">
                <a:solidFill>
                  <a:srgbClr val="F4F4F0"/>
                </a:solidFill>
                <a:latin typeface="Georgia" pitchFamily="34" charset="0"/>
                <a:ea typeface="Georgia" pitchFamily="34" charset="-122"/>
                <a:cs typeface="Georgia" pitchFamily="34" charset="-120"/>
              </a:rPr>
              <a:t>READY FOR THE TEST?</a:t>
            </a:r>
            <a:endParaRPr lang="en-US" sz="2800" dirty="0"/>
          </a:p>
        </p:txBody>
      </p:sp>
      <p:sp>
        <p:nvSpPr>
          <p:cNvPr id="4" name="Shape 2"/>
          <p:cNvSpPr/>
          <p:nvPr/>
        </p:nvSpPr>
        <p:spPr>
          <a:xfrm>
            <a:off x="548640" y="1517904"/>
            <a:ext cx="1097280" cy="54864"/>
          </a:xfrm>
          <a:prstGeom prst="rect">
            <a:avLst/>
          </a:prstGeom>
          <a:solidFill>
            <a:srgbClr val="F5C84B"/>
          </a:solidFill>
          <a:ln/>
        </p:spPr>
      </p:sp>
      <p:sp>
        <p:nvSpPr>
          <p:cNvPr id="5" name="Shape 3"/>
          <p:cNvSpPr/>
          <p:nvPr/>
        </p:nvSpPr>
        <p:spPr>
          <a:xfrm>
            <a:off x="1700784" y="1527048"/>
            <a:ext cx="548640" cy="36576"/>
          </a:xfrm>
          <a:prstGeom prst="rect">
            <a:avLst/>
          </a:prstGeom>
          <a:solidFill>
            <a:srgbClr val="C9A23A"/>
          </a:solidFill>
          <a:ln/>
        </p:spPr>
      </p:sp>
      <p:sp>
        <p:nvSpPr>
          <p:cNvPr id="6" name="Shape 4"/>
          <p:cNvSpPr/>
          <p:nvPr/>
        </p:nvSpPr>
        <p:spPr>
          <a:xfrm>
            <a:off x="548640" y="1828800"/>
            <a:ext cx="11064240" cy="4297680"/>
          </a:xfrm>
          <a:prstGeom prst="roundRect">
            <a:avLst>
              <a:gd name="adj" fmla="val 2128"/>
            </a:avLst>
          </a:prstGeom>
          <a:solidFill>
            <a:srgbClr val="10241A"/>
          </a:solidFill>
          <a:ln w="12700">
            <a:solidFill>
              <a:srgbClr val="0D5C32"/>
            </a:solidFill>
            <a:prstDash val="solid"/>
          </a:ln>
        </p:spPr>
      </p:sp>
      <p:sp>
        <p:nvSpPr>
          <p:cNvPr id="7" name="Text 5"/>
          <p:cNvSpPr/>
          <p:nvPr/>
        </p:nvSpPr>
        <p:spPr>
          <a:xfrm>
            <a:off x="777240" y="1965960"/>
            <a:ext cx="10607040" cy="4023360"/>
          </a:xfrm>
          <a:prstGeom prst="rect">
            <a:avLst/>
          </a:prstGeom>
          <a:noFill/>
          <a:ln/>
        </p:spPr>
        <p:txBody>
          <a:bodyPr wrap="square" rtlCol="0" anchor="t">
            <a:normAutofit/>
          </a:bodyPr>
          <a:lstStyle/>
          <a:p>
            <a:pPr indent="0" marL="0">
              <a:buNone/>
            </a:pPr>
            <a:r>
              <a:rPr lang="en-US" sz="1100" b="1" spc="300" kern="0" dirty="0">
                <a:solidFill>
                  <a:srgbClr val="F5C84B"/>
                </a:solidFill>
                <a:latin typeface="Arial" pitchFamily="34" charset="0"/>
                <a:ea typeface="Arial" pitchFamily="34" charset="-122"/>
                <a:cs typeface="Arial" pitchFamily="34" charset="-120"/>
              </a:rPr>
              <a:t>HOW IT WORKS</a:t>
            </a:r>
            <a:endParaRPr lang="en-US" sz="1100" dirty="0"/>
          </a:p>
          <a:p>
            <a:pPr indent="0" marL="0">
              <a:buNone/>
            </a:pPr>
            <a:r>
              <a:rPr lang="en-US" sz="600" dirty="0">
                <a:solidFill>
                  <a:srgbClr val="000000"/>
                </a:solidFill>
                <a:latin typeface="Arial" pitchFamily="34" charset="0"/>
                <a:ea typeface="Arial" pitchFamily="34" charset="-122"/>
                <a:cs typeface="Arial" pitchFamily="34" charset="-120"/>
              </a:rPr>
              <a:t> </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12 questions, marked instantly</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80% needed to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Retake as often as you need</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No time limit</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Certificate issued automatically on a pass</a:t>
            </a:r>
            <a:endParaRPr lang="en-US" sz="1100" dirty="0"/>
          </a:p>
          <a:p>
            <a:pPr marL="342900" indent="-342900">
              <a:spcAft>
                <a:spcPts val="600"/>
              </a:spcAft>
              <a:buSzPct val="100000"/>
              <a:buChar char="✓"/>
            </a:pPr>
            <a:r>
              <a:rPr lang="en-US" sz="1700" dirty="0">
                <a:solidFill>
                  <a:srgbClr val="F4F4F0"/>
                </a:solidFill>
                <a:latin typeface="Arial" pitchFamily="34" charset="0"/>
                <a:ea typeface="Arial" pitchFamily="34" charset="-122"/>
                <a:cs typeface="Arial" pitchFamily="34" charset="-120"/>
              </a:rPr>
              <a:t>Locked until you have passed: WFA406 Pace Bowling Fundamentals</a:t>
            </a:r>
            <a:endParaRPr lang="en-US" sz="1100" dirty="0"/>
          </a:p>
        </p:txBody>
      </p:sp>
      <p:sp>
        <p:nvSpPr>
          <p:cNvPr id="25" name="Slide Number Placeholder 0"/>
          <p:cNvSpPr>
            <a:spLocks noGrp="1"/>
          </p:cNvSpPr>
          <p:nvPr>
            <p:ph type="sldNum" sz="quarter" idx="4294967295"/>
          </p:nvPr>
        </p:nvSpPr>
        <p:spPr>
          <a:xfrm>
            <a:off x="11384280" y="6437376"/>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Shape 0"/>
          <p:cNvSpPr/>
          <p:nvPr/>
        </p:nvSpPr>
        <p:spPr>
          <a:xfrm>
            <a:off x="-1828800" y="2286000"/>
            <a:ext cx="6400800" cy="6400800"/>
          </a:xfrm>
          <a:prstGeom prst="ellipse">
            <a:avLst/>
          </a:prstGeom>
          <a:solidFill>
            <a:srgbClr val="14A659">
              <a:alpha val="35000"/>
            </a:srgbClr>
          </a:solidFill>
          <a:ln/>
        </p:spPr>
      </p:sp>
      <p:sp>
        <p:nvSpPr>
          <p:cNvPr id="3" name="Shape 1"/>
          <p:cNvSpPr/>
          <p:nvPr/>
        </p:nvSpPr>
        <p:spPr>
          <a:xfrm>
            <a:off x="5330952" y="621792"/>
            <a:ext cx="1499616" cy="1499616"/>
          </a:xfrm>
          <a:prstGeom prst="ellipse">
            <a:avLst/>
          </a:prstGeom>
          <a:solidFill>
            <a:srgbClr val="FBF7EA"/>
          </a:solidFill>
          <a:ln w="31750">
            <a:solidFill>
              <a:srgbClr val="F5C84B"/>
            </a:solidFill>
            <a:prstDash val="solid"/>
          </a:ln>
        </p:spPr>
      </p:sp>
      <p:pic>
        <p:nvPicPr>
          <p:cNvPr id="4" name="Image 0" descr="preencoded.png">    </p:cNvPr>
          <p:cNvPicPr>
            <a:picLocks noChangeAspect="1"/>
          </p:cNvPicPr>
          <p:nvPr/>
        </p:nvPicPr>
        <p:blipFill>
          <a:blip r:embed="rId1"/>
          <a:stretch>
            <a:fillRect/>
          </a:stretch>
        </p:blipFill>
        <p:spPr>
          <a:xfrm>
            <a:off x="5532120" y="822960"/>
            <a:ext cx="1097280" cy="1097280"/>
          </a:xfrm>
          <a:prstGeom prst="rect">
            <a:avLst/>
          </a:prstGeom>
        </p:spPr>
      </p:pic>
      <p:sp>
        <p:nvSpPr>
          <p:cNvPr id="5" name="Text 2"/>
          <p:cNvSpPr/>
          <p:nvPr/>
        </p:nvSpPr>
        <p:spPr>
          <a:xfrm>
            <a:off x="457200" y="2331720"/>
            <a:ext cx="11274552" cy="822960"/>
          </a:xfrm>
          <a:prstGeom prst="rect">
            <a:avLst/>
          </a:prstGeom>
          <a:noFill/>
          <a:ln/>
        </p:spPr>
        <p:txBody>
          <a:bodyPr wrap="square" rtlCol="0" anchor="ctr"/>
          <a:lstStyle/>
          <a:p>
            <a:pPr algn="ctr" indent="0" marL="0">
              <a:buNone/>
            </a:pPr>
            <a:r>
              <a:rPr lang="en-US" sz="4000" b="1" spc="300" kern="0" dirty="0">
                <a:solidFill>
                  <a:srgbClr val="FFFFFF"/>
                </a:solidFill>
                <a:latin typeface="Georgia" pitchFamily="34" charset="0"/>
                <a:ea typeface="Georgia" pitchFamily="34" charset="-122"/>
                <a:cs typeface="Georgia" pitchFamily="34" charset="-120"/>
              </a:rPr>
              <a:t>THANK YOU</a:t>
            </a:r>
            <a:endParaRPr lang="en-US" sz="4000" dirty="0"/>
          </a:p>
        </p:txBody>
      </p:sp>
      <p:sp>
        <p:nvSpPr>
          <p:cNvPr id="6" name="Text 3"/>
          <p:cNvSpPr/>
          <p:nvPr/>
        </p:nvSpPr>
        <p:spPr>
          <a:xfrm>
            <a:off x="457200" y="3154680"/>
            <a:ext cx="11274552" cy="457200"/>
          </a:xfrm>
          <a:prstGeom prst="rect">
            <a:avLst/>
          </a:prstGeom>
          <a:noFill/>
          <a:ln/>
        </p:spPr>
        <p:txBody>
          <a:bodyPr wrap="square" rtlCol="0" anchor="ctr"/>
          <a:lstStyle/>
          <a:p>
            <a:pPr algn="ctr" indent="0" marL="0">
              <a:buNone/>
            </a:pPr>
            <a:r>
              <a:rPr lang="en-US" sz="1600" dirty="0">
                <a:solidFill>
                  <a:srgbClr val="F4F4F0"/>
                </a:solidFill>
                <a:latin typeface="Arial" pitchFamily="34" charset="0"/>
                <a:ea typeface="Arial" pitchFamily="34" charset="-122"/>
                <a:cs typeface="Arial" pitchFamily="34" charset="-120"/>
              </a:rPr>
              <a:t>You have reached the end of WFA408 Swing Bowling: Inswing and Outswing.</a:t>
            </a:r>
            <a:endParaRPr lang="en-US" sz="1600" dirty="0"/>
          </a:p>
        </p:txBody>
      </p:sp>
      <p:sp>
        <p:nvSpPr>
          <p:cNvPr id="7" name="Shape 4"/>
          <p:cNvSpPr/>
          <p:nvPr/>
        </p:nvSpPr>
        <p:spPr>
          <a:xfrm>
            <a:off x="5184648" y="3840480"/>
            <a:ext cx="1828800" cy="45720"/>
          </a:xfrm>
          <a:prstGeom prst="rect">
            <a:avLst/>
          </a:prstGeom>
          <a:solidFill>
            <a:srgbClr val="F5C84B"/>
          </a:solidFill>
          <a:ln/>
        </p:spPr>
      </p:sp>
      <p:sp>
        <p:nvSpPr>
          <p:cNvPr id="8" name="Text 5"/>
          <p:cNvSpPr/>
          <p:nvPr/>
        </p:nvSpPr>
        <p:spPr>
          <a:xfrm>
            <a:off x="457200" y="4023360"/>
            <a:ext cx="11274552" cy="1005840"/>
          </a:xfrm>
          <a:prstGeom prst="rect">
            <a:avLst/>
          </a:prstGeom>
          <a:noFill/>
          <a:ln/>
        </p:spPr>
        <p:txBody>
          <a:bodyPr wrap="square" rtlCol="0" anchor="ctr"/>
          <a:lstStyle/>
          <a:p>
            <a:pPr algn="ctr" indent="0" marL="0">
              <a:buNone/>
            </a:pPr>
            <a:r>
              <a:rPr lang="en-US" sz="2400" i="1" dirty="0">
                <a:solidFill>
                  <a:srgbClr val="F5C84B"/>
                </a:solidFill>
                <a:latin typeface="Georgia" pitchFamily="34" charset="0"/>
                <a:ea typeface="Georgia" pitchFamily="34" charset="-122"/>
                <a:cs typeface="Georgia" pitchFamily="34" charset="-120"/>
              </a:rPr>
              <a:t>Alex Winn</a:t>
            </a:r>
            <a:endParaRPr lang="en-US" sz="2400" dirty="0"/>
          </a:p>
          <a:p>
            <a:pPr algn="ctr" indent="0" marL="0">
              <a:buNone/>
            </a:pPr>
            <a:r>
              <a:rPr lang="en-US" sz="1200" dirty="0">
                <a:solidFill>
                  <a:srgbClr val="CFCFC7"/>
                </a:solidFill>
                <a:latin typeface="Arial" pitchFamily="34" charset="0"/>
                <a:ea typeface="Arial" pitchFamily="34" charset="-122"/>
                <a:cs typeface="Arial" pitchFamily="34" charset="-120"/>
              </a:rPr>
              <a:t>League Founder &amp; Director  ·  Winn Family Association</a:t>
            </a:r>
            <a:endParaRPr lang="en-US" sz="2400" dirty="0"/>
          </a:p>
        </p:txBody>
      </p:sp>
      <p:sp>
        <p:nvSpPr>
          <p:cNvPr id="9" name="Text 6"/>
          <p:cNvSpPr/>
          <p:nvPr/>
        </p:nvSpPr>
        <p:spPr>
          <a:xfrm>
            <a:off x="457200" y="5257800"/>
            <a:ext cx="11274552" cy="457200"/>
          </a:xfrm>
          <a:prstGeom prst="rect">
            <a:avLst/>
          </a:prstGeom>
          <a:noFill/>
          <a:ln/>
        </p:spPr>
        <p:txBody>
          <a:bodyPr wrap="square" rtlCol="0" anchor="ctr">
            <a:normAutofit/>
          </a:bodyPr>
          <a:lstStyle/>
          <a:p>
            <a:pPr algn="ctr" indent="0" marL="0">
              <a:buNone/>
            </a:pPr>
            <a:r>
              <a:rPr lang="en-US" sz="1300" b="1" dirty="0">
                <a:solidFill>
                  <a:srgbClr val="34D67F"/>
                </a:solidFill>
                <a:latin typeface="Arial" pitchFamily="34" charset="0"/>
                <a:ea typeface="Arial" pitchFamily="34" charset="-122"/>
                <a:cs typeface="Arial" pitchFamily="34" charset="-120"/>
              </a:rPr>
              <a:t>Next: WFA422 Bowling Self-Assessment and Skills Test</a:t>
            </a:r>
            <a:endParaRPr lang="en-US" sz="1300" dirty="0"/>
          </a:p>
        </p:txBody>
      </p:sp>
      <p:sp>
        <p:nvSpPr>
          <p:cNvPr id="25" name="Slide Number Placeholder 0"/>
          <p:cNvSpPr>
            <a:spLocks noGrp="1"/>
          </p:cNvSpPr>
          <p:nvPr>
            <p:ph type="sldNum" sz="quarter" idx="4294967295"/>
          </p:nvPr>
        </p:nvSpPr>
        <p:spPr>
          <a:xfrm>
            <a:off x="11384280" y="6419088"/>
            <a:ext cx="640080" cy="310896"/>
          </a:xfrm>
          <a:prstGeom prst="rect">
            <a:avLst/>
          </a:prstGeom>
          <a:extLst>
            <a:ext uri="{C572A759-6A51-4108-AA02-DFA0A04FC94B}">
              <ma14:wrappingTextBoxFlag xmlns:ma14="http://schemas.microsoft.com/office/mac/drawingml/2011/main" val="0"/>
            </a:ext>
          </a:extLst>
        </p:spPr>
        <p:txBody>
          <a:bodyPr/>
          <a:lstStyle>
            <a:lvl1pPr>
              <a:defRPr sz="1100">
                <a:solidFill>
                  <a:srgbClr val="F5C84B"/>
                </a:solidFill>
                <a:latin typeface="Georgia"/>
                <a:ea typeface="Georgia"/>
                <a:cs typeface="Georgia"/>
              </a:defRPr>
            </a:lvl1pPr>
          </a:lstStyle>
          <a:p>
            <a:pPr algn="r"/>
            <a:fld id="{F7021451-1387-4CA6-816F-3879F97B5CBC}" type="slidenum">
              <a:rPr b="1" lang="en-US"/>
              <a:t>16</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Winn Family Association · Winn Family T-20 League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WFA408 Swing Bowling: Inswing and Outswing — Official module slides</dc:title>
  <dc:subject>Bowling · Ref. WFA/TC/WFA408</dc:subject>
  <dc:creator>Winn Family Association</dc:creator>
  <cp:lastModifiedBy>Winn Family Association</cp:lastModifiedBy>
  <cp:revision>1</cp:revision>
  <dcterms:created xsi:type="dcterms:W3CDTF">2026-11-02T12:14:30Z</dcterms:created>
  <dcterms:modified xsi:type="dcterms:W3CDTF">2026-11-02T12:14:30Z</dcterms:modified>
</cp:coreProperties>
</file>