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WFA1206 Soil, Moisture and Surface Conditions, an official Winn Family Association Training Centre module.
Understand how soil type, moisture, thatch and grass cover shape pace, bounce and turn, and how to read a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WFA/TC/WFA1206.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WFA1206 – Soil, Moisture and Surface Conditions explains the science beneath the pitch. You will learn how clay content affects pace and bounce, how moisture moves through the soil profile, the problems caused by thatch and layering, the role of grass roots, and how to read the surface with simple tests such as cores and probes. This is a WFA award, not an ECB qualification: for recognised groundsmanship training see the ECB's groundsmanship resources and courses (including its TS4 pitch and outfield guidance), and the ICC's pitch-curation guidance.
The module is for members who have completed WFA1204 and want to understand why pitches play as they do. It provides the foundation for watering and drainage, and helps you have informed conversations with the lead groundsperson or a county pitch adviser. Any soil treatment involving chemicals must be done by trained, certificated people. It unlocks WFA1207 and WFA1208.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WFA1204 Cricket Pitch Dimensions and Markings.
Passing this module unlocks: WFA1207 Watering and Moisture Management, WFA1208 Drainage and Wet Weather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SOIL TEXTURE AND CLAY CONTENT — say:
In this lesson you will learn how soil texture shapes a pitch. Soil is made of sand, silt and clay particles. Clay particles are tiny and sticky, and when compressed and dried they bind strongly together. A loam with a higher clay content can produce a harder, faster pitch with more bounce, while a lower clay loam is easier to manage but generally plays slower. Clay content is usually tested in a laboratory, often alongside a test of how strongly the soil binds when dried. Knowing your own square's loam helps you choose compatible top dressing and set realistic expectations for how your pitches will play.
Key points: Soil is sand, silt and clay; Clay binds strongly when compressed and dried; Higher clay can mean more pace and bounce; Laboratory testing reveals your loam.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MOISTURE IN THE SOIL PROFILE — say:
In this lesson you will learn how water behaves in the pitch. Moisture is held in the spaces between soil particles. After rain or watering, water moves down through the profile, and as the surface dries the pitch hardens from the top. Ideally a match pitch is dry and hard on top while still holding some moisture lower down, which helps it stay together through the game. If moisture only reaches the top few centimetres, the pitch may crack and crumble. If the whole profile is saturated, it will be soft and slow. Managing this balance is the core skill of pitch preparation.
Key points: Water fills spaces between soil particles; Surface dries and hardens first; Aim for a dry top with moisture below; Shallow moisture risks cracking.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PACE, BOUNCE AND TURN — say:
In this lesson you will learn how surface conditions affect play. A hard, dry, well-consolidated pitch with good grass cover tends to give pace and even bounce. A damp or soft pitch is slower, with the ball sometimes holding in the surface. Too much live grass left on the surface can help seam movement. As a pitch dries and wears over a match, it may begin to crack or break up, and spinners may find more turn. Low and uneven bounce often points to poor consolidation or layering. Reading these signs helps the ground team learn what to change next time.
Key points: Hard, dry and consolidated gives pace and bounce; Damp or soft surfaces play slower; Live grass can assist seam movement; Uneven bounce suggests consolidation problems.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THATCH AND ORGANIC MATTER — say:
In this lesson you will learn about thatch. Thatch is a spongy layer of dead and living stems, roots and clippings that builds up between the grass and the soil. On a square it is a real problem, because it acts like a cushion, absorbing pace and causing inconsistent bounce. It also holds moisture near the surface and can encourage disease. Thatch is controlled by regular light scarifying and raking, boxing off clippings, and avoiding excess feeding or watering. Heavier thatch removal is part of end-of-season renovation. Core samples make thatch easy to see as a brown fibrous band near the top.
Key points: Thatch is a spongy layer above the soil; It cushions the ball and reduces pace; Control by scarifying and boxing clippings; Visible in core samples.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LAYERING AND ROOT BREAKS — say:
In this lesson you will learn about layering, one of the hidden causes of poor pitches. Layers form when different materials sit on top of one another, such as incompatible loam, buried thatch, or sand. Roots often stop at a layer, so the surface is not bound to the soil below. During a match the top can then shear away, leaving loose patches and unpredictable bounce. Layers are identified by taking cores and looking for clear bands and shallow roots. Prevention is the best cure: use compatible loam, control thatch, and follow expert advice before any major work on the square.
Key points: Layers form from incompatible materials; Roots often stop at a layer; The surface can shear and break up; Identify with cores and prevent with compatible loam.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ROOTS AND GRASS COVER — say:
In this lesson you will learn why grass roots matter so much. Deep, healthy roots knit the soil together, help draw moisture down through the profile, and hold the pitch together as it dries. A good, even grass cover protects the surface from wear. Shallow roots, often caused by frequent light watering or layers, leave the surface weak. Encouraging deep rooting means watering deeply and less often, relieving compaction through aeration outside the playing season, and avoiding stress such as scalping. On a match pitch, much of the leaf is removed in final preparation, but the roots below continue to do vital work.
Key points: Deep roots bind the soil together; Even cover protects against wear; Deep, infrequent watering encourages roots; Aeration and care avoid shallow rooting.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READING THE SURFACE — say:
In this lesson you will learn simple ways to read a pitch. Walk the pitch and look for colour, cracks, bare areas and any loose material. Press with your thumb or a key to feel hardness. Push a probe in at several points to feel moisture and resistance at depth. Take a small core with a hollow tool to see roots, thatch and layers. Note the weather and what work was done. Write down how the pitch played after each match. Over time, these records build real knowledge of your own square. Always refill core holes neatly and only take cores with permission.
Key points: Look for colour, cracks and loose material; Feel hardness and moisture with a probe; Take cores to see roots, thatch and layers; Record how each pitch played.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WFA1204 Cricket Pitch Dimensions and Markings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W_POgCRX6rc" TargetMode="External"/><Relationship Id="rId2" Type="http://schemas.openxmlformats.org/officeDocument/2006/relationships/hyperlink" Target="https://www.youtube.com/watch?v=ylhlao8eJ3A" TargetMode="External"/><Relationship Id="rId3" Type="http://schemas.openxmlformats.org/officeDocument/2006/relationships/hyperlink" Target="https://www.youtube.com/watch?v=0askW2BA8bw"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WFA/TC/WFA1206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WFA1206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SOIL, MOISTURE AND SURFACE CONDITIONS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Understand how soil type, moisture, thatch and grass cover shape pace, bounce and turn, and how to read a surface.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WFA1206 Soil, Moisture and Surface Conditions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WFA/TC/WFA1206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WFA1204 Cricket Pitch Dimensions and Markings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WFA1206 – Soil, Moisture and Surface Conditions explains the science beneath the pitch. You will learn how clay content affects pace and bounce, how moisture moves through the soil profile, the problems caused by thatch and layering, the role of grass roots, and how to read the surface with simple tests such as cores and probes.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members who have completed WFA1204 and want to understand why pitches play as they do. It provides the foundation for watering and drainage, and helps you have informed conversations with the lead groundsperson or a county pitch adviser. Any soil treatment involving chemicals must be done by trained, certificated people. It unlocks WFA1207 and WFA1208.</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WFA1206 Soil, Moisture and Surface Conditions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WFA1206 Soil, Moisture and Surface Conditions training module, recognising your understanding of soil, moisture, thatch and how surface conditions shape the way a pitch plays.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WFA1206 Soil, Moisture and Surface Conditions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WFA1207 Watering and Moisture Management and WFA1208 Drainage and Wet Weather Management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WFA1207 Watering and Moisture Management and WFA1208 Drainage and Wet Weather Management in the WFA Ground &amp; Pitch Preparation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WFA1204 Cricket Pitch Dimensions and Markings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WFA1207 Watering and Moisture Management</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WFA1208 Drainage and Wet Weather Management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Soil Texture and Clay Content   ·   2. Moisture in the Soil Profile   ·   3. Pace, Bounce and Turn   ·   4. Thatch and Organic Matter   ·   5. Layering and Root Breaks   ·   6. Roots and Grass Cover   ·   7. Reading the Surface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SOIL TEXTURE AND CLAY CONTENT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Soil is sand, silt and clay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Clay binds strongly when compressed and dried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Higher clay can mean more pace and bounce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Laboratory testing reveals your loam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soil texture shapes a pitch. Soil is made of sand, silt and clay particles. Clay particles are tiny and sticky, and when compressed and dried they bind strongly together. A loam with a higher clay content can produce a harder, faster pitch with more bounce, while a lower clay loam is easier to manage but generally plays slower. Clay content is usually tested in a laboratory, often alongside a test of how strongly the soil binds when dried. Knowing your own square's loam helps you choose compatible top dressing and set realistic expectations for how your pitches will play.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MOISTURE IN THE SOIL PROFILE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Water fills spaces between soil particles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Surface dries and hardens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Aim for a dry top with moisture below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Shallow moisture risks cracking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water behaves in the pitch. Moisture is held in the spaces between soil particles. After rain or watering, water moves down through the profile, and as the surface dries the pitch hardens from the top. Ideally a match pitch is dry and hard on top while still holding some moisture lower down, which helps it stay together through the game. If moisture only reaches the top few centimetres, the pitch may crack and crumble. If the whole profile is saturated, it will be soft and slow. Managing this balance is the core skill of pitch preparation.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PACE, BOUNCE AND TURN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 dry and consolidated gives pace and bounce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Damp or soft surfaces play slower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Live grass can assist seam movement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Uneven bounce suggests consolidation problems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surface conditions affect play. A hard, dry, well-consolidated pitch with good grass cover tends to give pace and even bounce. A damp or soft pitch is slower, with the ball sometimes holding in the surface. Too much live grass left on the surface can help seam movement. As a pitch dries and wears over a match, it may begin to crack or break up, and spinners may find more turn. Low and uneven bounce often points to poor consolidation or layering. Reading these signs helps the ground team learn what to change next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THATCH AND ORGANIC MATTER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Thatch is a spongy layer above the soil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It cushions the ball and reduces pace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Control by scarifying and boxing clippings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Visible in core samples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thatch. Thatch is a spongy layer of dead and living stems, roots and clippings that builds up between the grass and the soil. On a square it is a real problem, because it acts like a cushion, absorbing pace and causing inconsistent bounce. It also holds moisture near the surface and can encourage disease. Thatch is controlled by regular light scarifying and raking, boxing off clippings, and avoiding excess feeding or watering. Heavier thatch removal is part of end-of-season renovation. Core samples make thatch easy to see as a brown fibrous band near the top.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LAYERING AND ROOT BREAKS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Layers form from incompatible materials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Roots often stop at a layer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surface can shear and break 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with cores and prevent with compatible loam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layering, one of the hidden causes of poor pitches. Layers form when different materials sit on top of one another, such as incompatible loam, buried thatch, or sand. Roots often stop at a layer, so the surface is not bound to the soil below. During a match the top can then shear away, leaving loose patches and unpredictable bounce. Layers are identified by taking cores and looking for clear bands and shallow roots. Prevention is the best cure: use compatible loam, control thatch, and follow expert advice before any major work on the square.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ROOTS AND GRASS COVER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Deep roots bind the soil together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Even cover protects against wear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Deep, infrequent watering encourages roots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Aeration and care avoid shallow rooting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grass roots matter so much. Deep, healthy roots knit the soil together, help draw moisture down through the profile, and hold the pitch together as it dries. A good, even grass cover protects the surface from wear. Shallow roots, often caused by frequent light watering or layers, leave the surface weak. Encouraging deep rooting means watering deeply and less often, relieving compaction through aeration outside the playing season, and avoiding stress such as scalping. On a match pitch, much of the leaf is removed in final preparation, but the roots below continue to do vital work.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SURFACE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for colour, cracks and loose material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Feel hardness and moisture with a probe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Take cores to see roots, thatch and layers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how each pitch played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simple ways to read a pitch. Walk the pitch and look for colour, cracks, bare areas and any loose material. Press with your thumb or a key to feel hardness. Push a probe in at several points to feel moisture and resistance at depth. Take a small core with a hollow tool to see roots, thatch and layers. Note the weather and what work was done. Write down how the pitch played after each match. Over time, these records build real knowledge of your own square. Always refill core holes neatly and only take cores with permission.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What is Cricket Loam? | Techy Turf Series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International Greenkeepers - IGFH — Explains what cricket loam is and why clay content matters on the square.  ·  https://www.youtube.com/watch?v=W_POgCRX6rc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Pre-Season Rolling (Tips from a Groundsman)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TurfCareBlog — When and how to roll, and why the moisture in the soil decides it.  ·  https://www.youtube.com/watch?v=ylhlao8eJ3A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Cut Out a Cricket Pitch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TurfCareBlog — Identifying, cutting, thinning and watering a pitch ahead of a match.  ·  https://www.youtube.com/watch?v=0askW2BA8bw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WFA1204 Cricket Pitch Dimensions and Markings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WFA1206 Soil, Moisture and Surface Conditions.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WFA1207 Watering and Moisture Management  ·  WFA1208 Drainage and Wet Weather Management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WFA1206 Soil, Moisture and Surface Conditions — Official module slides</dc:title>
  <dc:subject>Ground &amp; Pitch Preparation · Ref. WFA/TC/WFA1206</dc:subject>
  <dc:creator>Winn Family Association</dc:creator>
  <cp:lastModifiedBy>Winn Family Association</cp:lastModifiedBy>
  <cp:revision>1</cp:revision>
  <dcterms:created xsi:type="dcterms:W3CDTF">2026-11-03T17:10:31Z</dcterms:created>
  <dcterms:modified xsi:type="dcterms:W3CDTF">2026-11-03T17:10:31Z</dcterms:modified>
</cp:coreProperties>
</file>