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notesMasterIdLst>
    <p:notesMasterId r:id="rId18"/>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presProps" Target="presProps.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TITLE — say: Welcome to WFA904 Signals and Communication, an official Winn Family Association Training Centre module.
Master the official umpire signals and the communication habits that keep scorers, players and your colleague informed.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DOCUMENT CONTROL — this deck is an official Winn Family Association document.
Reference WFA/TC/WFA904. Authorised by Alex Winn, League Founder &amp; Director.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OVERVIEW — say:
WFA904 – Signals and Communication covers the official signals in Law 2 and how to communicate clearly with scorers, players and your fellow umpire. You will learn the signals given while the ball is in play, the signals to scorers when the ball is dead, the correct order for combined signals, and how to revoke a signal made in error. You will also learn calm verbal communication, from calling over to managing appeals.
It is for members who have completed WFA902. Clear signalling makes accurate scoring possible and builds trust in your decisions, and it is assessed in WFA912 and WFA914. This is a WFA award, not an ECB umpire qualification; for recognised qualifications, take the ECB Umpiring Course through the ECB Association of Cricket Officials (ACO).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NEED HELP? — read this slide out and point to where the coaches and the Welfare Officer are.
Say: "If you get stuck, feel unwell or something is worrying you, tell one of us straight away. Nobody will ever be in trouble for asking for help."
Check for anyone who needs an adaptation (injury, medical condition, access needs) and agree it quietly now.
Stuck on a lesson or the test? Members can ask through the module page, or email the Training Centre team.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REQUIRED — the test unlocks only once these are passed: WFA902 The Laws of Cricket for Umpires.
Passing this module unlocks: WFA912 Umpiring Scenarios and Decision-Making, WFA914 Umpiring Written Examination.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module has 7 lessons.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1 — WHY SIGNALS MATTER — say:
In this lesson you will learn why clear signals are essential. Scorers may be some distance away and rely completely on your signals to record the match. Players and spectators also follow the game through them. A signal that is unclear, rushed or wrong can lead to a scoring error that affects the result. Signals must be distinct, held long enough to be seen, and given in the correct order. Scorers must acknowledge each signal, and you should wait for that acknowledgement before allowing play to continue. In this module you will practise every signal so it becomes second nature, and learn the communication habits that support good match control.
Key points: Scorers depend on your signals; Signals must be clear and held; Wait for scorers' acknowledgement; Practise until signals are automatic.</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2 — SIGNALS WHILE THE BALL IS IN PLAY — say:
In this lesson you will learn the signals made while the ball is still live. When you call and signal no ball, you extend one arm horizontally. When you call and signal wide, you extend both arms horizontally. For a dismissal, you raise your index finger above your head, which is only given in answer to an appeal. If you need to call dead ball, you cross and re-cross your wrists below the waist. The out signal is given when the ball is dead or at the moment of decision. No-ball and wide calls are made as soon as you have judged them, so that batters can react, and repeated to the scorers once the ball is dead.
Key points: No ball: one arm horizontal; Wide: both arms horizontal; Out: index finger raised above head; Dead ball: wrists crossed below waist.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3 — SIGNALS TO THE SCORERS — say:
In this lesson you will learn the signals made to the scorers when the ball is dead. A boundary four is shown by waving an arm from side to side across the chest, finishing with the arm across the chest. A six is shown by raising both arms above the head. Byes are signalled by raising an open hand above the head, and leg byes by touching a raised knee with the hand. A short run is shown by bending one arm upwards and touching the nearer shoulder with the fingertips. Penalty runs to the batting side are shown by repeatedly tapping one shoulder with the opposite hand, and to the fielding side by placing one hand on the opposite shoulder.
Key points: Four: arm waved across the chest; Six: both arms raised above head; Bye: open hand raised; leg bye: touch raised knee; Short run: fingertips to nearer shoulder.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4 — COMBINED SIGNALS AND ORDER — say:
In this lesson you will learn how to signal when more than one thing has happened. When the ball becomes dead, first repeat any no-ball or wide signal to the scorers. Then give any further signal, such as boundary four, byes or leg byes. If penalty runs have been awarded, signal them after the other signals. Wait for acknowledgement after each one. For example, a wide that runs away for four byes is signalled as a wide, then a four. Signalling in the correct order helps scorers record extras and runs in the right columns. Agree before the match how the scorers will acknowledge, such as a wave or a flash of lights.
Key points: First repeat no ball or wide; Then boundary, byes or leg byes; Penalty runs follow other signals; Wait for acknowledgement each time.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5 — REVOKING A SIGNAL AND OTHER SIGNALS — say:
In this lesson you will learn what to do if you make a mistake and a few other signals. If you signal incorrectly, revoke it by touching both shoulders, each with the opposite hand, then give the correct signal. In T20 cricket, the free hit is shown by raising one arm and moving it in a circle, after the no-ball signal. When a new ball is taken, hold it above your head. Playing conditions may include further signals, such as for a short-pitched ball over the permitted limit, so check the WFA competition regulations. Correcting an error quickly and calmly protects the integrity of the score.
Key points: Revoke: touch both shoulders with opposite hands; Then give the correct signal; Free hit: one arm circled above head; New ball: hold ball above head.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6 — TALKING WITH PLAYERS — say:
In this lesson you will learn how to communicate verbally with players. Speak clearly and calmly, and keep your words short. Call over at the end of the over and time at the end of a session. Tell the striker the bowler's mode of delivery, such as right arm over the wicket, and let them know of any changes. When answering an appeal, give your decision firmly and avoid explaining at length on the field. If a player questions a decision politely, a brief answer is fine, but do not get drawn into argument. Use first names if that suits the friendly league atmosphere, but remain professional and impartial at all times.
Key points: Call over and time clearly; Inform the striker of the mode of delivery; Answer appeals firmly and briefly; Never get drawn into argument.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7 — COMMUNICATING WITH YOUR COLLEAGUE — say:
In this lesson you will learn how to keep in touch with your fellow umpire. Agree discreet signals before the match, for example a hand on the chest to show the last ball of the over, or a gesture to say the striker's end umpire is not sure about a catch. Make eye contact at the end of each ball. If you need to consult on a decision, approach each other and speak quietly away from players. The bowler's end umpire usually makes the final decision on matters within their jurisdiction, but your colleague's information can be vital. Present a united front, and resolve any disagreements after the match, not on the field.
Key points: Agree discreet signals before play; Eye contact at the end of each ball; Consult quietly away from players; Present a united front.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videos are on the module page in the members’ area. They support the lessons; watch any that help.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ASSESSMENT — take the test from the module page in the members’ area.
12 questions, marked instantly
80% needed to pass
Retake as often as you need
No time limit
Certificate issued automatically on a pass
Locked until you have passed: WFA902 The Laws of Cricket for Umpires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 — thank the group and point them to the test and their next module.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image" Target="../media/image-1002-2.png"/><Relationship Id="rId3"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WFA">
    <p:bg>
      <p:bgPr>
        <a:solidFill>
          <a:srgbClr val="05130B"/>
        </a:solidFill>
      </p:bgPr>
    </p:bg>
    <p:spTree>
      <p:nvGrpSpPr>
        <p:cNvPr id="1" name=""/>
        <p:cNvGrpSpPr/>
        <p:nvPr/>
      </p:nvGrpSpPr>
      <p:grpSpPr>
        <a:xfrm>
          <a:off x="0" y="0"/>
          <a:ext cx="0" cy="0"/>
          <a:chOff x="0" y="0"/>
          <a:chExt cx="0" cy="0"/>
        </a:xfrm>
      </p:grpSpPr>
      <p:sp>
        <p:nvSpPr>
          <p:cNvPr id="2" name="Shape 0"/>
          <p:cNvSpPr/>
          <p:nvPr/>
        </p:nvSpPr>
        <p:spPr>
          <a:xfrm>
            <a:off x="0" y="0"/>
            <a:ext cx="12188952" cy="274320"/>
          </a:xfrm>
          <a:prstGeom prst="rect">
            <a:avLst/>
          </a:prstGeom>
          <a:solidFill>
            <a:srgbClr val="03100A"/>
          </a:solidFill>
          <a:ln/>
        </p:spPr>
      </p:sp>
      <p:sp>
        <p:nvSpPr>
          <p:cNvPr id="3" name="Shape 1"/>
          <p:cNvSpPr/>
          <p:nvPr/>
        </p:nvSpPr>
        <p:spPr>
          <a:xfrm>
            <a:off x="0" y="274320"/>
            <a:ext cx="12188952" cy="27432"/>
          </a:xfrm>
          <a:prstGeom prst="rect">
            <a:avLst/>
          </a:prstGeom>
          <a:solidFill>
            <a:srgbClr val="C9A23A"/>
          </a:solidFill>
          <a:ln/>
        </p:spPr>
      </p:sp>
      <p:sp>
        <p:nvSpPr>
          <p:cNvPr id="4" name="Text 2"/>
          <p:cNvSpPr/>
          <p:nvPr/>
        </p:nvSpPr>
        <p:spPr>
          <a:xfrm>
            <a:off x="320040" y="0"/>
            <a:ext cx="64008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5" name="Text 3"/>
          <p:cNvSpPr/>
          <p:nvPr/>
        </p:nvSpPr>
        <p:spPr>
          <a:xfrm>
            <a:off x="5760720" y="0"/>
            <a:ext cx="6126480" cy="274320"/>
          </a:xfrm>
          <a:prstGeom prst="rect">
            <a:avLst/>
          </a:prstGeom>
          <a:noFill/>
          <a:ln/>
        </p:spPr>
        <p:txBody>
          <a:bodyPr wrap="square" rtlCol="0" anchor="ctr"/>
          <a:lstStyle/>
          <a:p>
            <a:pPr algn="r" indent="0" marL="0">
              <a:buNone/>
            </a:pPr>
            <a:r>
              <a:rPr lang="en-US" sz="800" b="1" spc="300" kern="0" dirty="0">
                <a:solidFill>
                  <a:srgbClr val="CFCFC7"/>
                </a:solidFill>
                <a:latin typeface="Arial" pitchFamily="34" charset="0"/>
                <a:ea typeface="Arial" pitchFamily="34" charset="-122"/>
                <a:cs typeface="Arial" pitchFamily="34" charset="-120"/>
              </a:rPr>
              <a:t>REF. WFA/TC/WFA904  ·  ISSUE 1  ·  MODULE SLIDES</a:t>
            </a:r>
            <a:endParaRPr lang="en-US" sz="800" dirty="0"/>
          </a:p>
        </p:txBody>
      </p:sp>
      <p:sp>
        <p:nvSpPr>
          <p:cNvPr id="6" name="Shape 4"/>
          <p:cNvSpPr/>
          <p:nvPr/>
        </p:nvSpPr>
        <p:spPr>
          <a:xfrm>
            <a:off x="0" y="301752"/>
            <a:ext cx="146304" cy="6053328"/>
          </a:xfrm>
          <a:prstGeom prst="rect">
            <a:avLst/>
          </a:prstGeom>
          <a:solidFill>
            <a:srgbClr val="16C265"/>
          </a:solidFill>
          <a:ln/>
        </p:spPr>
      </p:sp>
      <p:sp>
        <p:nvSpPr>
          <p:cNvPr id="7" name="Shape 5"/>
          <p:cNvSpPr/>
          <p:nvPr/>
        </p:nvSpPr>
        <p:spPr>
          <a:xfrm>
            <a:off x="146304" y="301752"/>
            <a:ext cx="45720" cy="6053328"/>
          </a:xfrm>
          <a:prstGeom prst="rect">
            <a:avLst/>
          </a:prstGeom>
          <a:solidFill>
            <a:srgbClr val="F5C84B"/>
          </a:solidFill>
          <a:ln/>
        </p:spPr>
      </p:sp>
      <p:pic>
        <p:nvPicPr>
          <p:cNvPr id="8" name="Image 0" descr="preencoded.png">    </p:cNvPr>
          <p:cNvPicPr>
            <a:picLocks noChangeAspect="1"/>
          </p:cNvPicPr>
          <p:nvPr/>
        </p:nvPicPr>
        <p:blipFill>
          <a:blip r:embed="rId1"/>
          <a:stretch>
            <a:fillRect/>
          </a:stretch>
        </p:blipFill>
        <p:spPr>
          <a:xfrm>
            <a:off x="10625328" y="457200"/>
            <a:ext cx="640080" cy="640080"/>
          </a:xfrm>
          <a:prstGeom prst="rect">
            <a:avLst/>
          </a:prstGeom>
        </p:spPr>
      </p:pic>
      <p:pic>
        <p:nvPicPr>
          <p:cNvPr id="9" name="Image 1" descr="preencoded.png">    </p:cNvPr>
          <p:cNvPicPr>
            <a:picLocks noChangeAspect="1"/>
          </p:cNvPicPr>
          <p:nvPr/>
        </p:nvPicPr>
        <p:blipFill>
          <a:blip r:embed="rId2"/>
          <a:stretch>
            <a:fillRect/>
          </a:stretch>
        </p:blipFill>
        <p:spPr>
          <a:xfrm>
            <a:off x="11356848" y="457200"/>
            <a:ext cx="640080" cy="640080"/>
          </a:xfrm>
          <a:prstGeom prst="rect">
            <a:avLst/>
          </a:prstGeom>
        </p:spPr>
      </p:pic>
      <p:sp>
        <p:nvSpPr>
          <p:cNvPr id="10" name="Shape 6"/>
          <p:cNvSpPr/>
          <p:nvPr/>
        </p:nvSpPr>
        <p:spPr>
          <a:xfrm>
            <a:off x="192024" y="6355080"/>
            <a:ext cx="11996928" cy="502920"/>
          </a:xfrm>
          <a:prstGeom prst="rect">
            <a:avLst/>
          </a:prstGeom>
          <a:solidFill>
            <a:srgbClr val="10241A"/>
          </a:solidFill>
          <a:ln/>
        </p:spPr>
      </p:sp>
      <p:sp>
        <p:nvSpPr>
          <p:cNvPr id="11" name="Shape 7"/>
          <p:cNvSpPr/>
          <p:nvPr/>
        </p:nvSpPr>
        <p:spPr>
          <a:xfrm>
            <a:off x="192024" y="6355080"/>
            <a:ext cx="11996928" cy="18288"/>
          </a:xfrm>
          <a:prstGeom prst="rect">
            <a:avLst/>
          </a:prstGeom>
          <a:solidFill>
            <a:srgbClr val="C9A23A"/>
          </a:solidFill>
          <a:ln/>
        </p:spPr>
      </p:sp>
      <p:sp>
        <p:nvSpPr>
          <p:cNvPr id="12" name="Text 8"/>
          <p:cNvSpPr/>
          <p:nvPr/>
        </p:nvSpPr>
        <p:spPr>
          <a:xfrm>
            <a:off x="502920" y="6382512"/>
            <a:ext cx="4754880" cy="438912"/>
          </a:xfrm>
          <a:prstGeom prst="rect">
            <a:avLst/>
          </a:prstGeom>
          <a:noFill/>
          <a:ln/>
        </p:spPr>
        <p:txBody>
          <a:bodyPr wrap="square" rtlCol="0" anchor="ctr"/>
          <a:lstStyle/>
          <a:p>
            <a:pPr indent="0" marL="0">
              <a:buNone/>
            </a:pPr>
            <a:r>
              <a:rPr lang="en-US" sz="900" b="1" spc="200" kern="0" dirty="0">
                <a:solidFill>
                  <a:srgbClr val="34D67F"/>
                </a:solidFill>
                <a:latin typeface="Arial" pitchFamily="34" charset="0"/>
                <a:ea typeface="Arial" pitchFamily="34" charset="-122"/>
                <a:cs typeface="Arial" pitchFamily="34" charset="-120"/>
              </a:rPr>
              <a:t>WINN FAMILY T-20 LEAGUE  ·  WINN FAMILY ASSOCIATION</a:t>
            </a:r>
            <a:endParaRPr lang="en-US" sz="900" dirty="0"/>
          </a:p>
        </p:txBody>
      </p:sp>
      <p:sp>
        <p:nvSpPr>
          <p:cNvPr id="13" name="Text 9"/>
          <p:cNvSpPr/>
          <p:nvPr/>
        </p:nvSpPr>
        <p:spPr>
          <a:xfrm>
            <a:off x="5120640" y="6382512"/>
            <a:ext cx="6126480" cy="438912"/>
          </a:xfrm>
          <a:prstGeom prst="rect">
            <a:avLst/>
          </a:prstGeom>
          <a:noFill/>
          <a:ln/>
        </p:spPr>
        <p:txBody>
          <a:bodyPr wrap="square" rtlCol="0" anchor="ctr"/>
          <a:lstStyle/>
          <a:p>
            <a:pPr algn="r" indent="0" marL="0">
              <a:buNone/>
            </a:pPr>
            <a:r>
              <a:rPr lang="en-US" sz="900" b="1" spc="100" kern="0" dirty="0">
                <a:solidFill>
                  <a:srgbClr val="F5C84B"/>
                </a:solidFill>
                <a:latin typeface="Arial" pitchFamily="34" charset="0"/>
                <a:ea typeface="Arial" pitchFamily="34" charset="-122"/>
                <a:cs typeface="Arial" pitchFamily="34" charset="-120"/>
              </a:rPr>
              <a:t>✋  NEED HELP? ASK YOUR COACH  ·  INFO@WINNFAMILYLEAGUE.COM</a:t>
            </a:r>
            <a:endParaRPr lang="en-US" sz="9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1002</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WFA-SECTION">
    <p:bg>
      <p:bgPr>
        <a:solidFill>
          <a:srgbClr val="0D5C32"/>
        </a:solidFill>
      </p:bgPr>
    </p:bg>
    <p:spTree>
      <p:nvGrpSpPr>
        <p:cNvPr id="1" name=""/>
        <p:cNvGrpSpPr/>
        <p:nvPr/>
      </p:nvGrpSpPr>
      <p:grpSpPr>
        <a:xfrm>
          <a:off x="0" y="0"/>
          <a:ext cx="0" cy="0"/>
          <a:chOff x="0" y="0"/>
          <a:chExt cx="0" cy="0"/>
        </a:xfrm>
      </p:grpSpPr>
      <p:sp>
        <p:nvSpPr>
          <p:cNvPr id="2" name="Shape 0"/>
          <p:cNvSpPr/>
          <p:nvPr/>
        </p:nvSpPr>
        <p:spPr>
          <a:xfrm>
            <a:off x="0" y="0"/>
            <a:ext cx="12188952" cy="274320"/>
          </a:xfrm>
          <a:prstGeom prst="rect">
            <a:avLst/>
          </a:prstGeom>
          <a:solidFill>
            <a:srgbClr val="03100A"/>
          </a:solidFill>
          <a:ln/>
        </p:spPr>
      </p:sp>
      <p:sp>
        <p:nvSpPr>
          <p:cNvPr id="3" name="Shape 1"/>
          <p:cNvSpPr/>
          <p:nvPr/>
        </p:nvSpPr>
        <p:spPr>
          <a:xfrm>
            <a:off x="0" y="274320"/>
            <a:ext cx="12188952" cy="27432"/>
          </a:xfrm>
          <a:prstGeom prst="rect">
            <a:avLst/>
          </a:prstGeom>
          <a:solidFill>
            <a:srgbClr val="C9A23A"/>
          </a:solidFill>
          <a:ln/>
        </p:spPr>
      </p:sp>
      <p:sp>
        <p:nvSpPr>
          <p:cNvPr id="4" name="Text 2"/>
          <p:cNvSpPr/>
          <p:nvPr/>
        </p:nvSpPr>
        <p:spPr>
          <a:xfrm>
            <a:off x="320040" y="0"/>
            <a:ext cx="64008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5" name="Text 3"/>
          <p:cNvSpPr/>
          <p:nvPr/>
        </p:nvSpPr>
        <p:spPr>
          <a:xfrm>
            <a:off x="5760720" y="0"/>
            <a:ext cx="6126480" cy="274320"/>
          </a:xfrm>
          <a:prstGeom prst="rect">
            <a:avLst/>
          </a:prstGeom>
          <a:noFill/>
          <a:ln/>
        </p:spPr>
        <p:txBody>
          <a:bodyPr wrap="square" rtlCol="0" anchor="ctr"/>
          <a:lstStyle/>
          <a:p>
            <a:pPr algn="r" indent="0" marL="0">
              <a:buNone/>
            </a:pPr>
            <a:r>
              <a:rPr lang="en-US" sz="800" b="1" spc="300" kern="0" dirty="0">
                <a:solidFill>
                  <a:srgbClr val="CFCFC7"/>
                </a:solidFill>
                <a:latin typeface="Arial" pitchFamily="34" charset="0"/>
                <a:ea typeface="Arial" pitchFamily="34" charset="-122"/>
                <a:cs typeface="Arial" pitchFamily="34" charset="-120"/>
              </a:rPr>
              <a:t>REF. WFA/TC/WFA904  ·  ISSUE 1</a:t>
            </a:r>
            <a:endParaRPr lang="en-US" sz="800" dirty="0"/>
          </a:p>
        </p:txBody>
      </p:sp>
      <p:sp>
        <p:nvSpPr>
          <p:cNvPr id="6" name="Shape 4"/>
          <p:cNvSpPr/>
          <p:nvPr/>
        </p:nvSpPr>
        <p:spPr>
          <a:xfrm>
            <a:off x="0" y="6309360"/>
            <a:ext cx="12188952" cy="548640"/>
          </a:xfrm>
          <a:prstGeom prst="rect">
            <a:avLst/>
          </a:prstGeom>
          <a:solidFill>
            <a:srgbClr val="05130B"/>
          </a:solidFill>
          <a:ln/>
        </p:spPr>
      </p:sp>
      <p:sp>
        <p:nvSpPr>
          <p:cNvPr id="7" name="Shape 5"/>
          <p:cNvSpPr/>
          <p:nvPr/>
        </p:nvSpPr>
        <p:spPr>
          <a:xfrm>
            <a:off x="0" y="6291072"/>
            <a:ext cx="12188952" cy="36576"/>
          </a:xfrm>
          <a:prstGeom prst="rect">
            <a:avLst/>
          </a:prstGeom>
          <a:solidFill>
            <a:srgbClr val="F5C84B"/>
          </a:solidFill>
          <a:ln/>
        </p:spPr>
      </p:sp>
      <p:sp>
        <p:nvSpPr>
          <p:cNvPr id="8" name="Text 6"/>
          <p:cNvSpPr/>
          <p:nvPr/>
        </p:nvSpPr>
        <p:spPr>
          <a:xfrm>
            <a:off x="548640" y="6355080"/>
            <a:ext cx="7315200" cy="457200"/>
          </a:xfrm>
          <a:prstGeom prst="rect">
            <a:avLst/>
          </a:prstGeom>
          <a:noFill/>
          <a:ln/>
        </p:spPr>
        <p:txBody>
          <a:bodyPr wrap="square" rtlCol="0" anchor="ctr"/>
          <a:lstStyle/>
          <a:p>
            <a:pPr indent="0" marL="0">
              <a:buNone/>
            </a:pPr>
            <a:r>
              <a:rPr lang="en-US" sz="900" b="1" spc="300" kern="0" dirty="0">
                <a:solidFill>
                  <a:srgbClr val="34D67F"/>
                </a:solidFill>
                <a:latin typeface="Arial" pitchFamily="34" charset="0"/>
                <a:ea typeface="Arial" pitchFamily="34" charset="-122"/>
                <a:cs typeface="Arial" pitchFamily="34" charset="-120"/>
              </a:rPr>
              <a:t>WINN FAMILY T-20 LEAGUE  ·  WINN FAMILY ASSOCIATION</a:t>
            </a:r>
            <a:endParaRPr lang="en-US" sz="900" dirty="0"/>
          </a:p>
        </p:txBody>
      </p:sp>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1003</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png"/><Relationship Id="rId3" Type="http://schemas.openxmlformats.org/officeDocument/2006/relationships/slideLayout" Target="../slideLayouts/slideLayout1.xm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slideLayout" Target="../slideLayouts/slideLayout3.xml"/><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hyperlink" Target="https://www.youtube.com/watch?v=upRjwUptfN8" TargetMode="External"/><Relationship Id="rId2" Type="http://schemas.openxmlformats.org/officeDocument/2006/relationships/hyperlink" Target="https://www.youtube.com/watch?v=go34L4dntGk" TargetMode="External"/><Relationship Id="rId3" Type="http://schemas.openxmlformats.org/officeDocument/2006/relationships/slideLayout" Target="../slideLayouts/slideLayout2.xml"/><Relationship Id="rId4"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slideLayout" Target="../slideLayouts/slideLayout3.xml"/><Relationship Id="rId3"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5130B"/>
        </a:solidFill>
      </p:bgPr>
    </p:bg>
    <p:spTree>
      <p:nvGrpSpPr>
        <p:cNvPr id="1" name=""/>
        <p:cNvGrpSpPr/>
        <p:nvPr/>
      </p:nvGrpSpPr>
      <p:grpSpPr>
        <a:xfrm>
          <a:off x="0" y="0"/>
          <a:ext cx="0" cy="0"/>
          <a:chOff x="0" y="0"/>
          <a:chExt cx="0" cy="0"/>
        </a:xfrm>
      </p:grpSpPr>
      <p:sp>
        <p:nvSpPr>
          <p:cNvPr id="2" name="Shape 0"/>
          <p:cNvSpPr/>
          <p:nvPr/>
        </p:nvSpPr>
        <p:spPr>
          <a:xfrm>
            <a:off x="0" y="0"/>
            <a:ext cx="12188952" cy="6858000"/>
          </a:xfrm>
          <a:prstGeom prst="rect">
            <a:avLst/>
          </a:prstGeom>
          <a:solidFill>
            <a:srgbClr val="0D5C32">
              <a:alpha val="65000"/>
            </a:srgbClr>
          </a:solidFill>
          <a:ln/>
        </p:spPr>
      </p:sp>
      <p:sp>
        <p:nvSpPr>
          <p:cNvPr id="3" name="Shape 1"/>
          <p:cNvSpPr/>
          <p:nvPr/>
        </p:nvSpPr>
        <p:spPr>
          <a:xfrm>
            <a:off x="-2286000" y="-2743200"/>
            <a:ext cx="8229600" cy="8229600"/>
          </a:xfrm>
          <a:prstGeom prst="ellipse">
            <a:avLst/>
          </a:prstGeom>
          <a:solidFill>
            <a:srgbClr val="14A659">
              <a:alpha val="38000"/>
            </a:srgbClr>
          </a:solidFill>
          <a:ln/>
        </p:spPr>
      </p:sp>
      <p:sp>
        <p:nvSpPr>
          <p:cNvPr id="4" name="Shape 2"/>
          <p:cNvSpPr/>
          <p:nvPr/>
        </p:nvSpPr>
        <p:spPr>
          <a:xfrm>
            <a:off x="0" y="0"/>
            <a:ext cx="12188952" cy="274320"/>
          </a:xfrm>
          <a:prstGeom prst="rect">
            <a:avLst/>
          </a:prstGeom>
          <a:solidFill>
            <a:srgbClr val="03100A"/>
          </a:solidFill>
          <a:ln/>
        </p:spPr>
      </p:sp>
      <p:sp>
        <p:nvSpPr>
          <p:cNvPr id="5" name="Text 3"/>
          <p:cNvSpPr/>
          <p:nvPr/>
        </p:nvSpPr>
        <p:spPr>
          <a:xfrm>
            <a:off x="320040" y="0"/>
            <a:ext cx="73152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6" name="Shape 4"/>
          <p:cNvSpPr/>
          <p:nvPr/>
        </p:nvSpPr>
        <p:spPr>
          <a:xfrm>
            <a:off x="667512" y="621792"/>
            <a:ext cx="1453896" cy="1453896"/>
          </a:xfrm>
          <a:prstGeom prst="ellipse">
            <a:avLst/>
          </a:prstGeom>
          <a:solidFill>
            <a:srgbClr val="05130B"/>
          </a:solidFill>
          <a:ln w="31750">
            <a:solidFill>
              <a:srgbClr val="F5C84B"/>
            </a:solidFill>
            <a:prstDash val="solid"/>
          </a:ln>
        </p:spPr>
      </p:sp>
      <p:pic>
        <p:nvPicPr>
          <p:cNvPr id="7" name="Image 0" descr="preencoded.png">    </p:cNvPr>
          <p:cNvPicPr>
            <a:picLocks noChangeAspect="1"/>
          </p:cNvPicPr>
          <p:nvPr/>
        </p:nvPicPr>
        <p:blipFill>
          <a:blip r:embed="rId1"/>
          <a:stretch>
            <a:fillRect/>
          </a:stretch>
        </p:blipFill>
        <p:spPr>
          <a:xfrm>
            <a:off x="731520" y="685800"/>
            <a:ext cx="1325880" cy="1325880"/>
          </a:xfrm>
          <a:prstGeom prst="rect">
            <a:avLst/>
          </a:prstGeom>
        </p:spPr>
      </p:pic>
      <p:sp>
        <p:nvSpPr>
          <p:cNvPr id="8" name="Shape 5"/>
          <p:cNvSpPr/>
          <p:nvPr/>
        </p:nvSpPr>
        <p:spPr>
          <a:xfrm>
            <a:off x="2221992" y="621792"/>
            <a:ext cx="1453896" cy="1453896"/>
          </a:xfrm>
          <a:prstGeom prst="ellipse">
            <a:avLst/>
          </a:prstGeom>
          <a:solidFill>
            <a:srgbClr val="FBF7EA"/>
          </a:solidFill>
          <a:ln w="31750">
            <a:solidFill>
              <a:srgbClr val="F5C84B"/>
            </a:solidFill>
            <a:prstDash val="solid"/>
          </a:ln>
        </p:spPr>
      </p:sp>
      <p:pic>
        <p:nvPicPr>
          <p:cNvPr id="9" name="Image 1" descr="preencoded.png">    </p:cNvPr>
          <p:cNvPicPr>
            <a:picLocks noChangeAspect="1"/>
          </p:cNvPicPr>
          <p:nvPr/>
        </p:nvPicPr>
        <p:blipFill>
          <a:blip r:embed="rId2"/>
          <a:stretch>
            <a:fillRect/>
          </a:stretch>
        </p:blipFill>
        <p:spPr>
          <a:xfrm>
            <a:off x="2418588" y="818388"/>
            <a:ext cx="1060704" cy="1060704"/>
          </a:xfrm>
          <a:prstGeom prst="rect">
            <a:avLst/>
          </a:prstGeom>
        </p:spPr>
      </p:pic>
      <p:sp>
        <p:nvSpPr>
          <p:cNvPr id="10" name="Shape 6"/>
          <p:cNvSpPr/>
          <p:nvPr/>
        </p:nvSpPr>
        <p:spPr>
          <a:xfrm>
            <a:off x="8366760" y="640080"/>
            <a:ext cx="3337560" cy="1463040"/>
          </a:xfrm>
          <a:prstGeom prst="roundRect">
            <a:avLst>
              <a:gd name="adj" fmla="val 6250"/>
            </a:avLst>
          </a:prstGeom>
          <a:solidFill>
            <a:srgbClr val="0A1F14"/>
          </a:solidFill>
          <a:ln w="12700">
            <a:solidFill>
              <a:srgbClr val="C9A23A"/>
            </a:solidFill>
            <a:prstDash val="solid"/>
          </a:ln>
        </p:spPr>
      </p:sp>
      <p:sp>
        <p:nvSpPr>
          <p:cNvPr id="11" name="Text 7"/>
          <p:cNvSpPr/>
          <p:nvPr/>
        </p:nvSpPr>
        <p:spPr>
          <a:xfrm>
            <a:off x="8503920" y="731520"/>
            <a:ext cx="3108960" cy="1280160"/>
          </a:xfrm>
          <a:prstGeom prst="rect">
            <a:avLst/>
          </a:prstGeom>
          <a:noFill/>
          <a:ln/>
        </p:spPr>
        <p:txBody>
          <a:bodyPr wrap="square" rtlCol="0" anchor="t"/>
          <a:lstStyle/>
          <a:p>
            <a:pPr indent="0" marL="0">
              <a:buNone/>
            </a:pPr>
            <a:r>
              <a:rPr lang="en-US" sz="1100" b="1" spc="300" kern="0" dirty="0">
                <a:solidFill>
                  <a:srgbClr val="F5C84B"/>
                </a:solidFill>
                <a:latin typeface="Arial" pitchFamily="34" charset="0"/>
                <a:ea typeface="Arial" pitchFamily="34" charset="-122"/>
                <a:cs typeface="Arial" pitchFamily="34" charset="-120"/>
              </a:rPr>
              <a:t>DOCUMENT REFERENCE</a:t>
            </a:r>
            <a:endParaRPr lang="en-US" sz="1100" dirty="0"/>
          </a:p>
          <a:p>
            <a:pPr indent="0" marL="0">
              <a:buNone/>
            </a:pPr>
            <a:r>
              <a:rPr lang="en-US" sz="1400" b="1" dirty="0">
                <a:solidFill>
                  <a:srgbClr val="FFFFFF"/>
                </a:solidFill>
                <a:latin typeface="Arial" pitchFamily="34" charset="0"/>
                <a:ea typeface="Arial" pitchFamily="34" charset="-122"/>
                <a:cs typeface="Arial" pitchFamily="34" charset="-120"/>
              </a:rPr>
              <a:t>WFA/TC/WFA904</a:t>
            </a:r>
            <a:endParaRPr lang="en-US" sz="1100" dirty="0"/>
          </a:p>
          <a:p>
            <a:pPr indent="0" marL="0">
              <a:buNone/>
            </a:pPr>
            <a:r>
              <a:rPr lang="en-US" sz="1000" dirty="0">
                <a:solidFill>
                  <a:srgbClr val="CFCFC7"/>
                </a:solidFill>
                <a:latin typeface="Arial" pitchFamily="34" charset="0"/>
                <a:ea typeface="Arial" pitchFamily="34" charset="-122"/>
                <a:cs typeface="Arial" pitchFamily="34" charset="-120"/>
              </a:rPr>
              <a:t>Issue 1  ·  3 November 2026</a:t>
            </a:r>
            <a:endParaRPr lang="en-US" sz="1100" dirty="0"/>
          </a:p>
          <a:p>
            <a:pPr indent="0" marL="0">
              <a:buNone/>
            </a:pPr>
            <a:r>
              <a:rPr lang="en-US" sz="1000" dirty="0">
                <a:solidFill>
                  <a:srgbClr val="CFCFC7"/>
                </a:solidFill>
                <a:latin typeface="Arial" pitchFamily="34" charset="0"/>
                <a:ea typeface="Arial" pitchFamily="34" charset="-122"/>
                <a:cs typeface="Arial" pitchFamily="34" charset="-120"/>
              </a:rPr>
              <a:t>Classification: OFFICIAL</a:t>
            </a:r>
            <a:endParaRPr lang="en-US" sz="1100" dirty="0"/>
          </a:p>
        </p:txBody>
      </p:sp>
      <p:sp>
        <p:nvSpPr>
          <p:cNvPr id="12" name="Text 8"/>
          <p:cNvSpPr/>
          <p:nvPr/>
        </p:nvSpPr>
        <p:spPr>
          <a:xfrm>
            <a:off x="731520" y="2331720"/>
            <a:ext cx="10058400" cy="384048"/>
          </a:xfrm>
          <a:prstGeom prst="rect">
            <a:avLst/>
          </a:prstGeom>
          <a:noFill/>
          <a:ln/>
        </p:spPr>
        <p:txBody>
          <a:bodyPr wrap="square" rtlCol="0" anchor="ctr"/>
          <a:lstStyle/>
          <a:p>
            <a:pPr indent="0" marL="0">
              <a:buNone/>
            </a:pPr>
            <a:r>
              <a:rPr lang="en-US" sz="1500" b="1" spc="600" kern="0" dirty="0">
                <a:solidFill>
                  <a:srgbClr val="F5C84B"/>
                </a:solidFill>
                <a:latin typeface="Arial" pitchFamily="34" charset="0"/>
                <a:ea typeface="Arial" pitchFamily="34" charset="-122"/>
                <a:cs typeface="Arial" pitchFamily="34" charset="-120"/>
              </a:rPr>
              <a:t>TRAINING CENTRE MODULE  ·  WFA904</a:t>
            </a:r>
            <a:endParaRPr lang="en-US" sz="1500" dirty="0"/>
          </a:p>
        </p:txBody>
      </p:sp>
      <p:sp>
        <p:nvSpPr>
          <p:cNvPr id="13" name="Text 9"/>
          <p:cNvSpPr/>
          <p:nvPr/>
        </p:nvSpPr>
        <p:spPr>
          <a:xfrm>
            <a:off x="731520" y="2697480"/>
            <a:ext cx="10789920" cy="1600200"/>
          </a:xfrm>
          <a:prstGeom prst="rect">
            <a:avLst/>
          </a:prstGeom>
          <a:noFill/>
          <a:ln/>
        </p:spPr>
        <p:txBody>
          <a:bodyPr wrap="square" rtlCol="0" anchor="t">
            <a:normAutofit/>
          </a:bodyPr>
          <a:lstStyle/>
          <a:p>
            <a:pPr indent="0" marL="0">
              <a:buNone/>
            </a:pPr>
            <a:r>
              <a:rPr lang="en-US" sz="4600" b="1" spc="100" kern="0" dirty="0">
                <a:solidFill>
                  <a:srgbClr val="FFFFFF"/>
                </a:solidFill>
                <a:latin typeface="Georgia" pitchFamily="34" charset="0"/>
                <a:ea typeface="Georgia" pitchFamily="34" charset="-122"/>
                <a:cs typeface="Georgia" pitchFamily="34" charset="-120"/>
              </a:rPr>
              <a:t>SIGNALS AND COMMUNICATION</a:t>
            </a:r>
            <a:endParaRPr lang="en-US" sz="4600" dirty="0"/>
          </a:p>
        </p:txBody>
      </p:sp>
      <p:sp>
        <p:nvSpPr>
          <p:cNvPr id="14" name="Shape 10"/>
          <p:cNvSpPr/>
          <p:nvPr/>
        </p:nvSpPr>
        <p:spPr>
          <a:xfrm>
            <a:off x="749808" y="4343400"/>
            <a:ext cx="1463040" cy="64008"/>
          </a:xfrm>
          <a:prstGeom prst="rect">
            <a:avLst/>
          </a:prstGeom>
          <a:solidFill>
            <a:srgbClr val="F5C84B"/>
          </a:solidFill>
          <a:ln/>
        </p:spPr>
      </p:sp>
      <p:sp>
        <p:nvSpPr>
          <p:cNvPr id="15" name="Text 11"/>
          <p:cNvSpPr/>
          <p:nvPr/>
        </p:nvSpPr>
        <p:spPr>
          <a:xfrm>
            <a:off x="731520" y="4480560"/>
            <a:ext cx="10789920" cy="384048"/>
          </a:xfrm>
          <a:prstGeom prst="rect">
            <a:avLst/>
          </a:prstGeom>
          <a:noFill/>
          <a:ln/>
        </p:spPr>
        <p:txBody>
          <a:bodyPr wrap="square" rtlCol="0" anchor="ctr">
            <a:normAutofit/>
          </a:bodyPr>
          <a:lstStyle/>
          <a:p>
            <a:pPr indent="0" marL="0">
              <a:buNone/>
            </a:pPr>
            <a:r>
              <a:rPr lang="en-US" sz="1500" dirty="0">
                <a:solidFill>
                  <a:srgbClr val="CFCFC7"/>
                </a:solidFill>
                <a:latin typeface="Arial" pitchFamily="34" charset="0"/>
                <a:ea typeface="Arial" pitchFamily="34" charset="-122"/>
                <a:cs typeface="Arial" pitchFamily="34" charset="-120"/>
              </a:rPr>
              <a:t>Umpiring &amp; Officiating    •    Intermediate    •    About 35 minutes    •    7 lessons    •    12-question test</a:t>
            </a:r>
            <a:endParaRPr lang="en-US" sz="1500" dirty="0"/>
          </a:p>
        </p:txBody>
      </p:sp>
      <p:sp>
        <p:nvSpPr>
          <p:cNvPr id="16" name="Text 12"/>
          <p:cNvSpPr/>
          <p:nvPr/>
        </p:nvSpPr>
        <p:spPr>
          <a:xfrm>
            <a:off x="731520" y="4892040"/>
            <a:ext cx="10424160" cy="777240"/>
          </a:xfrm>
          <a:prstGeom prst="rect">
            <a:avLst/>
          </a:prstGeom>
          <a:noFill/>
          <a:ln/>
        </p:spPr>
        <p:txBody>
          <a:bodyPr wrap="square" rtlCol="0" anchor="ctr">
            <a:normAutofit/>
          </a:bodyPr>
          <a:lstStyle/>
          <a:p>
            <a:pPr indent="0" marL="0">
              <a:buNone/>
            </a:pPr>
            <a:r>
              <a:rPr lang="en-US" sz="1500" i="1" dirty="0">
                <a:solidFill>
                  <a:srgbClr val="F4F4F0"/>
                </a:solidFill>
                <a:latin typeface="Georgia" pitchFamily="34" charset="0"/>
                <a:ea typeface="Georgia" pitchFamily="34" charset="-122"/>
                <a:cs typeface="Georgia" pitchFamily="34" charset="-120"/>
              </a:rPr>
              <a:t>Master the official umpire signals and the communication habits that keep scorers, players and your colleague informed.</a:t>
            </a:r>
            <a:endParaRPr lang="en-US" sz="1500" dirty="0"/>
          </a:p>
        </p:txBody>
      </p:sp>
      <p:sp>
        <p:nvSpPr>
          <p:cNvPr id="17" name="Shape 13"/>
          <p:cNvSpPr/>
          <p:nvPr/>
        </p:nvSpPr>
        <p:spPr>
          <a:xfrm>
            <a:off x="0" y="6035040"/>
            <a:ext cx="12188952" cy="822960"/>
          </a:xfrm>
          <a:prstGeom prst="rect">
            <a:avLst/>
          </a:prstGeom>
          <a:solidFill>
            <a:srgbClr val="05130B"/>
          </a:solidFill>
          <a:ln/>
        </p:spPr>
      </p:sp>
      <p:sp>
        <p:nvSpPr>
          <p:cNvPr id="18" name="Shape 14"/>
          <p:cNvSpPr/>
          <p:nvPr/>
        </p:nvSpPr>
        <p:spPr>
          <a:xfrm>
            <a:off x="0" y="5998464"/>
            <a:ext cx="12188952" cy="45720"/>
          </a:xfrm>
          <a:prstGeom prst="rect">
            <a:avLst/>
          </a:prstGeom>
          <a:solidFill>
            <a:srgbClr val="F5C84B"/>
          </a:solidFill>
          <a:ln/>
        </p:spPr>
      </p:sp>
      <p:sp>
        <p:nvSpPr>
          <p:cNvPr id="19" name="Text 15"/>
          <p:cNvSpPr/>
          <p:nvPr/>
        </p:nvSpPr>
        <p:spPr>
          <a:xfrm>
            <a:off x="731520" y="6144768"/>
            <a:ext cx="10972800" cy="457200"/>
          </a:xfrm>
          <a:prstGeom prst="rect">
            <a:avLst/>
          </a:prstGeom>
          <a:noFill/>
          <a:ln/>
        </p:spPr>
        <p:txBody>
          <a:bodyPr wrap="square" rtlCol="0" anchor="ctr"/>
          <a:lstStyle/>
          <a:p>
            <a:pPr indent="0" marL="0">
              <a:buNone/>
            </a:pPr>
            <a:r>
              <a:rPr lang="en-US" sz="1100" b="1" spc="200" kern="0" dirty="0">
                <a:solidFill>
                  <a:srgbClr val="34D67F"/>
                </a:solidFill>
                <a:latin typeface="Arial" pitchFamily="34" charset="0"/>
                <a:ea typeface="Arial" pitchFamily="34" charset="-122"/>
                <a:cs typeface="Arial" pitchFamily="34" charset="-120"/>
              </a:rPr>
              <a:t>WINN FAMILY T-20 LEAGUE  ·  OPERATING UNDER THE AUTHORITY OF THE WINN FAMILY ASSOCIATION</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DOCUMENT CONTROL</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AUTHORISATION &amp; MODULE DETAILS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graphicFrame>
        <p:nvGraphicFramePr>
          <p:cNvPr id="3" name="Table 0"/>
          <p:cNvGraphicFramePr>
            <a:graphicFrameLocks noGrp="1"/>
          </p:cNvGraphicFramePr>
          <p:nvPr>
            <p:extLst>
              <p:ext uri="{D42A27DB-BD31-4B8C-83A1-F6EECF244321}">
                <p14:modId xmlns:p14="http://schemas.microsoft.com/office/powerpoint/2010/main" val="1579011935"/>
              </p:ext>
            </p:extLst>
          </p:nvPr>
        </p:nvGraphicFramePr>
        <p:xfrm>
          <a:off x="548640" y="1828800"/>
          <a:ext cx="11064240" cy="914400"/>
        </p:xfrm>
        <a:graphic>
          <a:graphicData uri="http://schemas.openxmlformats.org/drawingml/2006/table">
            <a:tbl>
              <a:tblPr/>
              <a:tblGrid>
                <a:gridCol w="2377440"/>
                <a:gridCol w="8686800"/>
              </a:tblGrid>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MODULE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b="1" dirty="0">
                          <a:solidFill>
                            <a:srgbClr val="FFFFFF"/>
                          </a:solidFill>
                          <a:latin typeface="Arial" pitchFamily="34" charset="0"/>
                          <a:ea typeface="Arial" pitchFamily="34" charset="-122"/>
                          <a:cs typeface="Arial" pitchFamily="34" charset="-120"/>
                        </a:rPr>
                        <a:t>WFA904 Signals and Communication</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REFERENCE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WFA/TC/WFA904  ·  Issue 1</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DISCIPLINE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Umpiring &amp; Officiating  ·  Intermediate  ·  About 35 minutes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ASSESSMENT</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12 questions · 80% to pass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REQUIRED FIRST</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WFA902 The Laws of Cricket for Umpires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ISSUING BODY</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Winn Family Association — Training Centre</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AUTHORISED BY</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Alex Winn, League Founder &amp; Director</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AWARD</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 certificate of completion on a pass (a WFA award, not an external qualification)</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bl>
          </a:graphicData>
        </a:graphic>
      </p:graphicFrame>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MODULE OVERVIEW</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ABOUT THIS MODULE</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67512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31520" y="1965960"/>
            <a:ext cx="6309360" cy="4023360"/>
          </a:xfrm>
          <a:prstGeom prst="rect">
            <a:avLst/>
          </a:prstGeom>
          <a:noFill/>
          <a:ln/>
        </p:spPr>
        <p:txBody>
          <a:bodyPr wrap="square" rtlCol="0" anchor="t">
            <a:normAutofit/>
          </a:bodyPr>
          <a:lstStyle/>
          <a:p>
            <a:pPr indent="0" marL="0">
              <a:buNone/>
            </a:pPr>
            <a:r>
              <a:rPr lang="en-US" sz="1300" dirty="0">
                <a:solidFill>
                  <a:srgbClr val="F4F4F0"/>
                </a:solidFill>
                <a:latin typeface="Arial" pitchFamily="34" charset="0"/>
                <a:ea typeface="Arial" pitchFamily="34" charset="-122"/>
                <a:cs typeface="Arial" pitchFamily="34" charset="-120"/>
              </a:rPr>
              <a:t>WFA904 – Signals and Communication covers the official signals in Law 2 and how to communicate clearly with scorers, players and your fellow umpire. You will learn the signals given while the ball is in play, the signals to scorers when the ball is dead, the correct order for combined signals, and how to revoke a signal made in error. You will also learn calm verbal communication, from calling over to managing appeals.</a:t>
            </a:r>
            <a:endParaRPr lang="en-US" sz="13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300" dirty="0"/>
          </a:p>
          <a:p>
            <a:pPr indent="0" marL="0">
              <a:buNone/>
            </a:pPr>
            <a:r>
              <a:rPr lang="en-US" sz="1300" dirty="0">
                <a:solidFill>
                  <a:srgbClr val="F4F4F0"/>
                </a:solidFill>
                <a:latin typeface="Arial" pitchFamily="34" charset="0"/>
                <a:ea typeface="Arial" pitchFamily="34" charset="-122"/>
                <a:cs typeface="Arial" pitchFamily="34" charset="-120"/>
              </a:rPr>
              <a:t>It is for members who have completed WFA902. Clear signalling makes accurate scoring possible and builds trust in your decisions, and it is assessed in WFA912 and WFA914. This is a WFA award, not an ECB umpire qualification; for recognised qualifications, take the ECB Umpiring Course through the ECB Association of Cricket Officials (ACO).</a:t>
            </a:r>
            <a:endParaRPr lang="en-US" sz="1300" dirty="0"/>
          </a:p>
        </p:txBody>
      </p:sp>
      <p:sp>
        <p:nvSpPr>
          <p:cNvPr id="8" name="Shape 6"/>
          <p:cNvSpPr/>
          <p:nvPr/>
        </p:nvSpPr>
        <p:spPr>
          <a:xfrm>
            <a:off x="7406640" y="1828800"/>
            <a:ext cx="4206240" cy="4297680"/>
          </a:xfrm>
          <a:prstGeom prst="roundRect">
            <a:avLst>
              <a:gd name="adj" fmla="val 2174"/>
            </a:avLst>
          </a:prstGeom>
          <a:solidFill>
            <a:srgbClr val="0A1F14"/>
          </a:solidFill>
          <a:ln w="12700">
            <a:solidFill>
              <a:srgbClr val="C9A23A"/>
            </a:solidFill>
            <a:prstDash val="solid"/>
          </a:ln>
        </p:spPr>
      </p:sp>
      <p:sp>
        <p:nvSpPr>
          <p:cNvPr id="9" name="Text 7"/>
          <p:cNvSpPr/>
          <p:nvPr/>
        </p:nvSpPr>
        <p:spPr>
          <a:xfrm>
            <a:off x="7589520" y="1965960"/>
            <a:ext cx="384048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WHAT YOU'LL GET</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Your WFA904 Signals and Communication Badge</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Awarded upon successfully completing the WFA904 Signals and Communication training module, recognising your ability to give clear, correct umpire signals and communicate effectively during a match.</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Your Certificate of Completion</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Official certification confirming you have successfully completed the WFA904 Signals and Communication course and met all required training standards.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Unlocks WFA912 Umpiring Scenarios and Decision-Making and WFA914 Umpiring Written Examination</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Completing this module unlocks WFA912 Umpiring Scenarios and Decision-Making and WFA914 Umpiring Written Examination in the WFA Umpiring &amp; Officiating pathway.</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WE ARE HERE TO HELP</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NEED HELP? JUST ASK</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3566160" cy="4297680"/>
          </a:xfrm>
          <a:prstGeom prst="roundRect">
            <a:avLst>
              <a:gd name="adj" fmla="val 2564"/>
            </a:avLst>
          </a:prstGeom>
          <a:solidFill>
            <a:srgbClr val="0D5C32"/>
          </a:solidFill>
          <a:ln w="12700">
            <a:solidFill>
              <a:srgbClr val="C9A23A"/>
            </a:solidFill>
            <a:prstDash val="solid"/>
          </a:ln>
        </p:spPr>
      </p:sp>
      <p:sp>
        <p:nvSpPr>
          <p:cNvPr id="7" name="Text 5"/>
          <p:cNvSpPr/>
          <p:nvPr/>
        </p:nvSpPr>
        <p:spPr>
          <a:xfrm>
            <a:off x="73152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DURING THE SESSION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Put your hand up or ask your coach — there is no such thing as a silly question.</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Finding it hard, or too easy? Ask — every activity can be made easier or harder.</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Hurt, unwell or feeling dizzy? Stop, sit out and tell a coach straight away.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Need water, a break or the toilet? Just let a coach know.</a:t>
            </a:r>
            <a:endParaRPr lang="en-US" sz="1100" dirty="0"/>
          </a:p>
        </p:txBody>
      </p:sp>
      <p:sp>
        <p:nvSpPr>
          <p:cNvPr id="8" name="Shape 6"/>
          <p:cNvSpPr/>
          <p:nvPr/>
        </p:nvSpPr>
        <p:spPr>
          <a:xfrm>
            <a:off x="4297680" y="1828800"/>
            <a:ext cx="3566160" cy="4297680"/>
          </a:xfrm>
          <a:prstGeom prst="roundRect">
            <a:avLst>
              <a:gd name="adj" fmla="val 2564"/>
            </a:avLst>
          </a:prstGeom>
          <a:solidFill>
            <a:srgbClr val="0B1A12"/>
          </a:solidFill>
          <a:ln w="12700">
            <a:solidFill>
              <a:srgbClr val="F2B01E"/>
            </a:solidFill>
            <a:prstDash val="solid"/>
          </a:ln>
        </p:spPr>
      </p:sp>
      <p:sp>
        <p:nvSpPr>
          <p:cNvPr id="9" name="Text 7"/>
          <p:cNvSpPr/>
          <p:nvPr/>
        </p:nvSpPr>
        <p:spPr>
          <a:xfrm>
            <a:off x="4480560" y="1965960"/>
            <a:ext cx="3200400" cy="4023360"/>
          </a:xfrm>
          <a:prstGeom prst="rect">
            <a:avLst/>
          </a:prstGeom>
          <a:noFill/>
          <a:ln/>
        </p:spPr>
        <p:txBody>
          <a:bodyPr wrap="square" rtlCol="0" anchor="t">
            <a:normAutofit/>
          </a:bodyPr>
          <a:lstStyle/>
          <a:p>
            <a:pPr indent="0" marL="0">
              <a:buNone/>
            </a:pPr>
            <a:r>
              <a:rPr lang="en-US" sz="1100" b="1" spc="300" kern="0" dirty="0">
                <a:solidFill>
                  <a:srgbClr val="F2B01E"/>
                </a:solidFill>
                <a:latin typeface="Arial" pitchFamily="34" charset="0"/>
                <a:ea typeface="Arial" pitchFamily="34" charset="-122"/>
                <a:cs typeface="Arial" pitchFamily="34" charset="-120"/>
              </a:rPr>
              <a:t>WORRIED ABOUT SOMETHING?</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If anything or anyone makes you feel unsafe or upset, tell your coach or the Welfare Officer — the same day.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You can also report a concern online at winnfamilyleague.com/association/safeguarding.</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In an emergency, call 999.</a:t>
            </a:r>
            <a:endParaRPr lang="en-US" sz="1100" dirty="0"/>
          </a:p>
        </p:txBody>
      </p:sp>
      <p:sp>
        <p:nvSpPr>
          <p:cNvPr id="10" name="Shape 8"/>
          <p:cNvSpPr/>
          <p:nvPr/>
        </p:nvSpPr>
        <p:spPr>
          <a:xfrm>
            <a:off x="8046720" y="1828800"/>
            <a:ext cx="3566160" cy="4297680"/>
          </a:xfrm>
          <a:prstGeom prst="roundRect">
            <a:avLst>
              <a:gd name="adj" fmla="val 2564"/>
            </a:avLst>
          </a:prstGeom>
          <a:solidFill>
            <a:srgbClr val="10241A"/>
          </a:solidFill>
          <a:ln w="12700">
            <a:solidFill>
              <a:srgbClr val="C9A23A"/>
            </a:solidFill>
            <a:prstDash val="solid"/>
          </a:ln>
        </p:spPr>
      </p:sp>
      <p:sp>
        <p:nvSpPr>
          <p:cNvPr id="11" name="Text 9"/>
          <p:cNvSpPr/>
          <p:nvPr/>
        </p:nvSpPr>
        <p:spPr>
          <a:xfrm>
            <a:off x="8229600" y="1965960"/>
            <a:ext cx="320040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AFTER THE SESSION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Questions about today? Email info@winnfamilyleague.com.</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Your certificates, progress and feedback form are in the members' area — winnfamilyleague.com/my.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Free one-to-one coaching for league members, any day 9am–6pm.</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YOUR LEARNING PATHWAY</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WHERE THIS MODULE FITS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3566160" cy="4297680"/>
          </a:xfrm>
          <a:prstGeom prst="roundRect">
            <a:avLst>
              <a:gd name="adj" fmla="val 2564"/>
            </a:avLst>
          </a:prstGeom>
          <a:solidFill>
            <a:srgbClr val="10241A"/>
          </a:solidFill>
          <a:ln w="12700">
            <a:solidFill>
              <a:srgbClr val="C9A23A"/>
            </a:solidFill>
            <a:prstDash val="solid"/>
          </a:ln>
        </p:spPr>
      </p:sp>
      <p:sp>
        <p:nvSpPr>
          <p:cNvPr id="7" name="Text 5"/>
          <p:cNvSpPr/>
          <p:nvPr/>
        </p:nvSpPr>
        <p:spPr>
          <a:xfrm>
            <a:off x="731520" y="1965960"/>
            <a:ext cx="320040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REQUIRED FIRST</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WFA902 The Laws of Cricket for Umpires</a:t>
            </a:r>
            <a:endParaRPr lang="en-US" sz="1100" dirty="0"/>
          </a:p>
        </p:txBody>
      </p:sp>
      <p:sp>
        <p:nvSpPr>
          <p:cNvPr id="8" name="Shape 6"/>
          <p:cNvSpPr/>
          <p:nvPr/>
        </p:nvSpPr>
        <p:spPr>
          <a:xfrm>
            <a:off x="4297680" y="1828800"/>
            <a:ext cx="3566160" cy="4297680"/>
          </a:xfrm>
          <a:prstGeom prst="roundRect">
            <a:avLst>
              <a:gd name="adj" fmla="val 2564"/>
            </a:avLst>
          </a:prstGeom>
          <a:solidFill>
            <a:srgbClr val="10241A"/>
          </a:solidFill>
          <a:ln w="12700">
            <a:solidFill>
              <a:srgbClr val="0D5C32"/>
            </a:solidFill>
            <a:prstDash val="solid"/>
          </a:ln>
        </p:spPr>
      </p:sp>
      <p:sp>
        <p:nvSpPr>
          <p:cNvPr id="9" name="Text 7"/>
          <p:cNvSpPr/>
          <p:nvPr/>
        </p:nvSpPr>
        <p:spPr>
          <a:xfrm>
            <a:off x="448056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RECOMMENDED PREPARATION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50" i="1" dirty="0">
                <a:solidFill>
                  <a:srgbClr val="CFCFC7"/>
                </a:solidFill>
                <a:latin typeface="Arial" pitchFamily="34" charset="0"/>
                <a:ea typeface="Arial" pitchFamily="34" charset="-122"/>
                <a:cs typeface="Arial" pitchFamily="34" charset="-120"/>
              </a:rPr>
              <a:t>No extra preparation needed.</a:t>
            </a:r>
            <a:endParaRPr lang="en-US" sz="1100" dirty="0"/>
          </a:p>
        </p:txBody>
      </p:sp>
      <p:sp>
        <p:nvSpPr>
          <p:cNvPr id="10" name="Shape 8"/>
          <p:cNvSpPr/>
          <p:nvPr/>
        </p:nvSpPr>
        <p:spPr>
          <a:xfrm>
            <a:off x="8046720" y="1828800"/>
            <a:ext cx="3566160" cy="4297680"/>
          </a:xfrm>
          <a:prstGeom prst="roundRect">
            <a:avLst>
              <a:gd name="adj" fmla="val 2564"/>
            </a:avLst>
          </a:prstGeom>
          <a:solidFill>
            <a:srgbClr val="10241A"/>
          </a:solidFill>
          <a:ln w="12700">
            <a:solidFill>
              <a:srgbClr val="16C265"/>
            </a:solidFill>
            <a:prstDash val="solid"/>
          </a:ln>
        </p:spPr>
      </p:sp>
      <p:sp>
        <p:nvSpPr>
          <p:cNvPr id="11" name="Text 9"/>
          <p:cNvSpPr/>
          <p:nvPr/>
        </p:nvSpPr>
        <p:spPr>
          <a:xfrm>
            <a:off x="822960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THIS MODULE UNLOCKS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WFA912 Umpiring Scenarios and Decision-Making</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WFA914 Umpiring Written Examination</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 0"/>
          <p:cNvSpPr/>
          <p:nvPr/>
        </p:nvSpPr>
        <p:spPr>
          <a:xfrm>
            <a:off x="6949440" y="-1463040"/>
            <a:ext cx="7315200" cy="7315200"/>
          </a:xfrm>
          <a:prstGeom prst="ellipse">
            <a:avLst/>
          </a:prstGeom>
          <a:solidFill>
            <a:srgbClr val="14A659">
              <a:alpha val="40000"/>
            </a:srgbClr>
          </a:solidFill>
          <a:ln/>
        </p:spPr>
      </p:sp>
      <p:sp>
        <p:nvSpPr>
          <p:cNvPr id="3" name="Text 1"/>
          <p:cNvSpPr/>
          <p:nvPr/>
        </p:nvSpPr>
        <p:spPr>
          <a:xfrm>
            <a:off x="640080" y="1097280"/>
            <a:ext cx="4114800" cy="2103120"/>
          </a:xfrm>
          <a:prstGeom prst="rect">
            <a:avLst/>
          </a:prstGeom>
          <a:noFill/>
          <a:ln/>
        </p:spPr>
        <p:txBody>
          <a:bodyPr wrap="square" rtlCol="0" anchor="ctr"/>
          <a:lstStyle/>
          <a:p>
            <a:pPr indent="0" marL="0">
              <a:buNone/>
            </a:pPr>
            <a:r>
              <a:rPr lang="en-US" sz="13000" b="1" dirty="0">
                <a:solidFill>
                  <a:srgbClr val="F5C84B"/>
                </a:solidFill>
                <a:latin typeface="Georgia" pitchFamily="34" charset="0"/>
                <a:ea typeface="Georgia" pitchFamily="34" charset="-122"/>
                <a:cs typeface="Georgia" pitchFamily="34" charset="-120"/>
              </a:rPr>
              <a:t>07</a:t>
            </a:r>
            <a:endParaRPr lang="en-US" sz="13000" dirty="0"/>
          </a:p>
        </p:txBody>
      </p:sp>
      <p:sp>
        <p:nvSpPr>
          <p:cNvPr id="4" name="Shape 2"/>
          <p:cNvSpPr/>
          <p:nvPr/>
        </p:nvSpPr>
        <p:spPr>
          <a:xfrm>
            <a:off x="685800" y="3291840"/>
            <a:ext cx="2011680" cy="73152"/>
          </a:xfrm>
          <a:prstGeom prst="rect">
            <a:avLst/>
          </a:prstGeom>
          <a:solidFill>
            <a:srgbClr val="F5C84B"/>
          </a:solidFill>
          <a:ln/>
        </p:spPr>
      </p:sp>
      <p:sp>
        <p:nvSpPr>
          <p:cNvPr id="5" name="Text 3"/>
          <p:cNvSpPr/>
          <p:nvPr/>
        </p:nvSpPr>
        <p:spPr>
          <a:xfrm>
            <a:off x="640080" y="3520440"/>
            <a:ext cx="10515600" cy="914400"/>
          </a:xfrm>
          <a:prstGeom prst="rect">
            <a:avLst/>
          </a:prstGeom>
          <a:noFill/>
          <a:ln/>
        </p:spPr>
        <p:txBody>
          <a:bodyPr wrap="square" rtlCol="0" anchor="ctr"/>
          <a:lstStyle/>
          <a:p>
            <a:pPr indent="0" marL="0">
              <a:buNone/>
            </a:pPr>
            <a:r>
              <a:rPr lang="en-US" sz="4000" b="1" spc="200" kern="0" dirty="0">
                <a:solidFill>
                  <a:srgbClr val="FFFFFF"/>
                </a:solidFill>
                <a:latin typeface="Georgia" pitchFamily="34" charset="0"/>
                <a:ea typeface="Georgia" pitchFamily="34" charset="-122"/>
                <a:cs typeface="Georgia" pitchFamily="34" charset="-120"/>
              </a:rPr>
              <a:t>THE LESSONS</a:t>
            </a:r>
            <a:endParaRPr lang="en-US" sz="4000" dirty="0"/>
          </a:p>
        </p:txBody>
      </p:sp>
      <p:sp>
        <p:nvSpPr>
          <p:cNvPr id="6" name="Text 4"/>
          <p:cNvSpPr/>
          <p:nvPr/>
        </p:nvSpPr>
        <p:spPr>
          <a:xfrm>
            <a:off x="658368" y="4434840"/>
            <a:ext cx="8686800" cy="1463040"/>
          </a:xfrm>
          <a:prstGeom prst="rect">
            <a:avLst/>
          </a:prstGeom>
          <a:noFill/>
          <a:ln/>
        </p:spPr>
        <p:txBody>
          <a:bodyPr wrap="square" rtlCol="0" anchor="t">
            <a:normAutofit/>
          </a:bodyPr>
          <a:lstStyle/>
          <a:p>
            <a:pPr indent="0" marL="0">
              <a:buNone/>
            </a:pPr>
            <a:r>
              <a:rPr lang="en-US" sz="1400" dirty="0">
                <a:solidFill>
                  <a:srgbClr val="F4F4F0"/>
                </a:solidFill>
                <a:latin typeface="Arial" pitchFamily="34" charset="0"/>
                <a:ea typeface="Arial" pitchFamily="34" charset="-122"/>
                <a:cs typeface="Arial" pitchFamily="34" charset="-120"/>
              </a:rPr>
              <a:t>1. Why signals matter   ·   2. Signals while the ball is in play   ·   3. Signals to the scorers   ·   4. Combined signals and order   ·   5. Revoking a signal and other signals   ·   6. Talking with players   ·   7. Communicating with your colleague</a:t>
            </a:r>
            <a:endParaRPr lang="en-US" sz="1400" dirty="0"/>
          </a:p>
        </p:txBody>
      </p:sp>
      <p:sp>
        <p:nvSpPr>
          <p:cNvPr id="7" name="Shape 5"/>
          <p:cNvSpPr/>
          <p:nvPr/>
        </p:nvSpPr>
        <p:spPr>
          <a:xfrm>
            <a:off x="9582912" y="4507992"/>
            <a:ext cx="950976" cy="950976"/>
          </a:xfrm>
          <a:prstGeom prst="ellipse">
            <a:avLst/>
          </a:prstGeom>
          <a:solidFill>
            <a:srgbClr val="05130B"/>
          </a:solidFill>
          <a:ln w="31750">
            <a:solidFill>
              <a:srgbClr val="F5C84B"/>
            </a:solidFill>
            <a:prstDash val="solid"/>
          </a:ln>
        </p:spPr>
      </p:sp>
      <p:pic>
        <p:nvPicPr>
          <p:cNvPr id="8" name="Image 0" descr="preencoded.png">    </p:cNvPr>
          <p:cNvPicPr>
            <a:picLocks noChangeAspect="1"/>
          </p:cNvPicPr>
          <p:nvPr/>
        </p:nvPicPr>
        <p:blipFill>
          <a:blip r:embed="rId1"/>
          <a:stretch>
            <a:fillRect/>
          </a:stretch>
        </p:blipFill>
        <p:spPr>
          <a:xfrm>
            <a:off x="9646920" y="4572000"/>
            <a:ext cx="822960" cy="822960"/>
          </a:xfrm>
          <a:prstGeom prst="rect">
            <a:avLst/>
          </a:prstGeom>
        </p:spPr>
      </p:pic>
      <p:sp>
        <p:nvSpPr>
          <p:cNvPr id="9" name="Shape 6"/>
          <p:cNvSpPr/>
          <p:nvPr/>
        </p:nvSpPr>
        <p:spPr>
          <a:xfrm>
            <a:off x="10588752" y="4507992"/>
            <a:ext cx="950976" cy="950976"/>
          </a:xfrm>
          <a:prstGeom prst="ellipse">
            <a:avLst/>
          </a:prstGeom>
          <a:solidFill>
            <a:srgbClr val="FBF7EA"/>
          </a:solidFill>
          <a:ln w="31750">
            <a:solidFill>
              <a:srgbClr val="F5C84B"/>
            </a:solidFill>
            <a:prstDash val="solid"/>
          </a:ln>
        </p:spPr>
      </p:sp>
      <p:pic>
        <p:nvPicPr>
          <p:cNvPr id="10" name="Image 1" descr="preencoded.png">    </p:cNvPr>
          <p:cNvPicPr>
            <a:picLocks noChangeAspect="1"/>
          </p:cNvPicPr>
          <p:nvPr/>
        </p:nvPicPr>
        <p:blipFill>
          <a:blip r:embed="rId2"/>
          <a:stretch>
            <a:fillRect/>
          </a:stretch>
        </p:blipFill>
        <p:spPr>
          <a:xfrm>
            <a:off x="10735056" y="4654296"/>
            <a:ext cx="658368" cy="658368"/>
          </a:xfrm>
          <a:prstGeom prst="rect">
            <a:avLst/>
          </a:prstGeom>
        </p:spPr>
      </p:pic>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1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WHY SIGNALS MATTER</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Scorers depend on your signals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Signals must be clear and held</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Wait for scorers' acknowledgement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Practise until signals are automatic</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why clear signals are essential. Scorers may be some distance away and rely completely on your signals to record the match. Players and spectators also follow the game through them. A signal that is unclear, rushed or wrong can lead to a scoring error that affects the result. Signals must be distinct, held long enough to be seen, and given in the correct order. Scorers must acknowledge each signal, and you should wait for that acknowledgement before allowing play to continue. In this module you will practise every signal so it becomes second nature, and learn the communication habits that support good match control.</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2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SIGNALS WHILE THE BALL IS IN PLAY</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No ball: one arm horizontal</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Wide: both arms horizontal</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Out: index finger raised above head</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Dead ball: wrists crossed below waist</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the signals made while the ball is still live. When you call and signal no ball, you extend one arm horizontally. When you call and signal wide, you extend both arms horizontally. For a dismissal, you raise your index finger above your head, which is only given in answer to an appeal. If you need to call dead ball, you cross and re-cross your wrists below the waist. The out signal is given when the ball is dead or at the moment of decision. No-ball and wide calls are made as soon as you have judged them, so that batters can react, and repeated to the scorers once the ball is dead.</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3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SIGNALS TO THE SCORERS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Four: arm waved across the chest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Six: both arms raised above head</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Bye: open hand raised; leg bye: touch raised knee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Short run: fingertips to nearer shoulder</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the signals made to the scorers when the ball is dead. A boundary four is shown by waving an arm from side to side across the chest, finishing with the arm across the chest. A six is shown by raising both arms above the head. Byes are signalled by raising an open hand above the head, and leg byes by touching a raised knee with the hand. A short run is shown by bending one arm upwards and touching the nearer shoulder with the fingertips. Penalty runs to the batting side are shown by repeatedly tapping one shoulder with the opposite hand, and to the fielding side by placing one hand on the opposite shoulder.</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4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COMBINED SIGNALS AND ORDER</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First repeat no ball or wide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Then boundary, byes or leg byes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Penalty runs follow other signals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Wait for acknowledgement each time</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how to signal when more than one thing has happened. When the ball becomes dead, first repeat any no-ball or wide signal to the scorers. Then give any further signal, such as boundary four, byes or leg byes. If penalty runs have been awarded, signal them after the other signals. Wait for acknowledgement after each one. For example, a wide that runs away for four byes is signalled as a wide, then a four. Signalling in the correct order helps scorers record extras and runs in the right columns. Agree before the match how the scorers will acknowledge, such as a wave or a flash of lights.</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5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REVOKING A SIGNAL AND OTHER SIGNALS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Revoke: touch both shoulders with opposite hands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Then give the correct signal</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Free hit: one arm circled above head</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New ball: hold ball above head</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what to do if you make a mistake and a few other signals. If you signal incorrectly, revoke it by touching both shoulders, each with the opposite hand, then give the correct signal. In T20 cricket, the free hit is shown by raising one arm and moving it in a circle, after the no-ball signal. When a new ball is taken, hold it above your head. Playing conditions may include further signals, such as for a short-pitched ball over the permitted limit, so check the WFA competition regulations. Correcting an error quickly and calmly protects the integrity of the score.</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6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TALKING WITH PLAYERS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Call over and time clearly</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Inform the striker of the mode of delivery</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Answer appeals firmly and briefly</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Never get drawn into argument</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how to communicate verbally with players. Speak clearly and calmly, and keep your words short. Call over at the end of the over and time at the end of a session. Tell the striker the bowler's mode of delivery, such as right arm over the wicket, and let them know of any changes. When answering an appeal, give your decision firmly and avoid explaining at length on the field. If a player questions a decision politely, a brief answer is fine, but do not get drawn into argument. Use first names if that suits the friendly league atmosphere, but remain professional and impartial at all times.</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7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COMMUNICATING WITH YOUR COLLEAGUE</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Agree discreet signals before play</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Eye contact at the end of each ball</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Consult quietly away from players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Present a united front</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how to keep in touch with your fellow umpire. Agree discreet signals before the match, for example a hand on the chest to show the last ball of the over, or a gesture to say the striker's end umpire is not sure about a catch. Make eye contact at the end of each ball. If you need to consult on a decision, approach each other and speak quietly away from players. The bowler's end umpire usually makes the final decision on matters within their jurisdiction, but your colleague's information can be vital. Present a united front, and resolve any disagreements after the match, not on the field.</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FURTHER LEARNING</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REFERENCE VIDEOS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1106424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10607040" cy="4023360"/>
          </a:xfrm>
          <a:prstGeom prst="rect">
            <a:avLst/>
          </a:prstGeom>
          <a:noFill/>
          <a:ln/>
        </p:spPr>
        <p:txBody>
          <a:bodyPr wrap="square" rtlCol="0" anchor="t">
            <a:normAutofit/>
          </a:bodyPr>
          <a:lstStyle/>
          <a:p>
            <a:pPr indent="0" marL="0">
              <a:buNone/>
            </a:pPr>
            <a:r>
              <a:rPr lang="en-US" sz="1500" b="1" u="sng" dirty="0">
                <a:solidFill>
                  <a:srgbClr val="FFFFFF"/>
                </a:solidFill>
                <a:latin typeface="Arial" pitchFamily="34" charset="0"/>
                <a:ea typeface="Arial" pitchFamily="34" charset="-122"/>
                <a:cs typeface="Arial" pitchFamily="34" charset="-120"/>
                <a:hlinkClick r:id="rId1" invalidUrl="" action="" tgtFrame="" tooltip="" history="1" highlightClick="0" endSnd="0">
                  <a:extLst>
                    <a:ext uri="{A12FA001-AC4F-418D-AE19-62706E023703}">
                      <ahyp:hlinkClr xmlns:ahyp="http://schemas.microsoft.com/office/drawing/2018/hyperlinkcolor" val="tx"/>
                    </a:ext>
                  </a:extLst>
                </a:hlinkClick>
              </a:rPr>
              <a:t>Every Cricket Umpiring Signal Explained In 11 Minutes</a:t>
            </a:r>
            <a:endParaRPr lang="en-US" sz="1500" dirty="0"/>
          </a:p>
          <a:p>
            <a:pPr indent="0" marL="0">
              <a:buNone/>
            </a:pPr>
            <a:r>
              <a:rPr lang="en-US" sz="1100" dirty="0">
                <a:solidFill>
                  <a:srgbClr val="CFCFC7"/>
                </a:solidFill>
                <a:latin typeface="Arial" pitchFamily="34" charset="0"/>
                <a:ea typeface="Arial" pitchFamily="34" charset="-122"/>
                <a:cs typeface="Arial" pitchFamily="34" charset="-120"/>
              </a:rPr>
              <a:t>The Cricket Explainer — Walks through every standard umpiring signal in one short video.  ·  https://www.youtube.com/watch?v=upRjwUptfN8</a:t>
            </a:r>
            <a:endParaRPr lang="en-US" sz="15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500" dirty="0"/>
          </a:p>
          <a:p>
            <a:pPr indent="0" marL="0">
              <a:buNone/>
            </a:pPr>
            <a:r>
              <a:rPr lang="en-US" sz="1500" b="1" u="sng" dirty="0">
                <a:solidFill>
                  <a:srgbClr val="FFFFFF"/>
                </a:solidFill>
                <a:latin typeface="Arial" pitchFamily="34" charset="0"/>
                <a:ea typeface="Arial" pitchFamily="34" charset="-122"/>
                <a:cs typeface="Arial" pitchFamily="34" charset="-120"/>
                <a:hlinkClick r:id="rId2" invalidUrl="" action="" tgtFrame="" tooltip="" history="1" highlightClick="0" endSnd="0">
                  <a:extLst>
                    <a:ext uri="{A12FA001-AC4F-418D-AE19-62706E023703}">
                      <ahyp:hlinkClr xmlns:ahyp="http://schemas.microsoft.com/office/drawing/2018/hyperlinkcolor" val="tx"/>
                    </a:ext>
                  </a:extLst>
                </a:hlinkClick>
              </a:rPr>
              <a:t>Cricket Umpire Signals - UHD</a:t>
            </a:r>
            <a:endParaRPr lang="en-US" sz="1500" dirty="0"/>
          </a:p>
          <a:p>
            <a:pPr indent="0" marL="0">
              <a:buNone/>
            </a:pPr>
            <a:r>
              <a:rPr lang="en-US" sz="1100" dirty="0">
                <a:solidFill>
                  <a:srgbClr val="CFCFC7"/>
                </a:solidFill>
                <a:latin typeface="Arial" pitchFamily="34" charset="0"/>
                <a:ea typeface="Arial" pitchFamily="34" charset="-122"/>
                <a:cs typeface="Arial" pitchFamily="34" charset="-120"/>
              </a:rPr>
              <a:t>Hit Sports Live — Clear demonstration of each official umpire signal.  ·  https://www.youtube.com/watch?v=go34L4dntGk</a:t>
            </a:r>
            <a:endParaRPr lang="en-US" sz="15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5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ASSESSMENT</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READY FOR THE TEST?</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1106424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1060704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HOW IT WORKS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12 questions, marked instantly</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80% needed to pass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Retake as often as you need</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No time limit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Certificate issued automatically on a pass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Locked until you have passed: WFA902 The Laws of Cricket for Umpires</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Shape 0"/>
          <p:cNvSpPr/>
          <p:nvPr/>
        </p:nvSpPr>
        <p:spPr>
          <a:xfrm>
            <a:off x="-1828800" y="2286000"/>
            <a:ext cx="6400800" cy="6400800"/>
          </a:xfrm>
          <a:prstGeom prst="ellipse">
            <a:avLst/>
          </a:prstGeom>
          <a:solidFill>
            <a:srgbClr val="14A659">
              <a:alpha val="35000"/>
            </a:srgbClr>
          </a:solidFill>
          <a:ln/>
        </p:spPr>
      </p:sp>
      <p:sp>
        <p:nvSpPr>
          <p:cNvPr id="3" name="Shape 1"/>
          <p:cNvSpPr/>
          <p:nvPr/>
        </p:nvSpPr>
        <p:spPr>
          <a:xfrm>
            <a:off x="5330952" y="621792"/>
            <a:ext cx="1499616" cy="1499616"/>
          </a:xfrm>
          <a:prstGeom prst="ellipse">
            <a:avLst/>
          </a:prstGeom>
          <a:solidFill>
            <a:srgbClr val="FBF7EA"/>
          </a:solidFill>
          <a:ln w="31750">
            <a:solidFill>
              <a:srgbClr val="F5C84B"/>
            </a:solidFill>
            <a:prstDash val="solid"/>
          </a:ln>
        </p:spPr>
      </p:sp>
      <p:pic>
        <p:nvPicPr>
          <p:cNvPr id="4" name="Image 0" descr="preencoded.png">    </p:cNvPr>
          <p:cNvPicPr>
            <a:picLocks noChangeAspect="1"/>
          </p:cNvPicPr>
          <p:nvPr/>
        </p:nvPicPr>
        <p:blipFill>
          <a:blip r:embed="rId1"/>
          <a:stretch>
            <a:fillRect/>
          </a:stretch>
        </p:blipFill>
        <p:spPr>
          <a:xfrm>
            <a:off x="5532120" y="822960"/>
            <a:ext cx="1097280" cy="1097280"/>
          </a:xfrm>
          <a:prstGeom prst="rect">
            <a:avLst/>
          </a:prstGeom>
        </p:spPr>
      </p:pic>
      <p:sp>
        <p:nvSpPr>
          <p:cNvPr id="5" name="Text 2"/>
          <p:cNvSpPr/>
          <p:nvPr/>
        </p:nvSpPr>
        <p:spPr>
          <a:xfrm>
            <a:off x="457200" y="2331720"/>
            <a:ext cx="11274552" cy="822960"/>
          </a:xfrm>
          <a:prstGeom prst="rect">
            <a:avLst/>
          </a:prstGeom>
          <a:noFill/>
          <a:ln/>
        </p:spPr>
        <p:txBody>
          <a:bodyPr wrap="square" rtlCol="0" anchor="ctr"/>
          <a:lstStyle/>
          <a:p>
            <a:pPr algn="ctr" indent="0" marL="0">
              <a:buNone/>
            </a:pPr>
            <a:r>
              <a:rPr lang="en-US" sz="4000" b="1" spc="300" kern="0" dirty="0">
                <a:solidFill>
                  <a:srgbClr val="FFFFFF"/>
                </a:solidFill>
                <a:latin typeface="Georgia" pitchFamily="34" charset="0"/>
                <a:ea typeface="Georgia" pitchFamily="34" charset="-122"/>
                <a:cs typeface="Georgia" pitchFamily="34" charset="-120"/>
              </a:rPr>
              <a:t>THANK YOU</a:t>
            </a:r>
            <a:endParaRPr lang="en-US" sz="4000" dirty="0"/>
          </a:p>
        </p:txBody>
      </p:sp>
      <p:sp>
        <p:nvSpPr>
          <p:cNvPr id="6" name="Text 3"/>
          <p:cNvSpPr/>
          <p:nvPr/>
        </p:nvSpPr>
        <p:spPr>
          <a:xfrm>
            <a:off x="457200" y="3154680"/>
            <a:ext cx="11274552" cy="457200"/>
          </a:xfrm>
          <a:prstGeom prst="rect">
            <a:avLst/>
          </a:prstGeom>
          <a:noFill/>
          <a:ln/>
        </p:spPr>
        <p:txBody>
          <a:bodyPr wrap="square" rtlCol="0" anchor="ctr"/>
          <a:lstStyle/>
          <a:p>
            <a:pPr algn="ctr" indent="0" marL="0">
              <a:buNone/>
            </a:pPr>
            <a:r>
              <a:rPr lang="en-US" sz="1600" dirty="0">
                <a:solidFill>
                  <a:srgbClr val="F4F4F0"/>
                </a:solidFill>
                <a:latin typeface="Arial" pitchFamily="34" charset="0"/>
                <a:ea typeface="Arial" pitchFamily="34" charset="-122"/>
                <a:cs typeface="Arial" pitchFamily="34" charset="-120"/>
              </a:rPr>
              <a:t>You have reached the end of WFA904 Signals and Communication.</a:t>
            </a:r>
            <a:endParaRPr lang="en-US" sz="1600" dirty="0"/>
          </a:p>
        </p:txBody>
      </p:sp>
      <p:sp>
        <p:nvSpPr>
          <p:cNvPr id="7" name="Shape 4"/>
          <p:cNvSpPr/>
          <p:nvPr/>
        </p:nvSpPr>
        <p:spPr>
          <a:xfrm>
            <a:off x="5184648" y="3840480"/>
            <a:ext cx="1828800" cy="45720"/>
          </a:xfrm>
          <a:prstGeom prst="rect">
            <a:avLst/>
          </a:prstGeom>
          <a:solidFill>
            <a:srgbClr val="F5C84B"/>
          </a:solidFill>
          <a:ln/>
        </p:spPr>
      </p:sp>
      <p:sp>
        <p:nvSpPr>
          <p:cNvPr id="8" name="Text 5"/>
          <p:cNvSpPr/>
          <p:nvPr/>
        </p:nvSpPr>
        <p:spPr>
          <a:xfrm>
            <a:off x="457200" y="4023360"/>
            <a:ext cx="11274552" cy="1005840"/>
          </a:xfrm>
          <a:prstGeom prst="rect">
            <a:avLst/>
          </a:prstGeom>
          <a:noFill/>
          <a:ln/>
        </p:spPr>
        <p:txBody>
          <a:bodyPr wrap="square" rtlCol="0" anchor="ctr"/>
          <a:lstStyle/>
          <a:p>
            <a:pPr algn="ctr" indent="0" marL="0">
              <a:buNone/>
            </a:pPr>
            <a:r>
              <a:rPr lang="en-US" sz="2400" i="1" dirty="0">
                <a:solidFill>
                  <a:srgbClr val="F5C84B"/>
                </a:solidFill>
                <a:latin typeface="Georgia" pitchFamily="34" charset="0"/>
                <a:ea typeface="Georgia" pitchFamily="34" charset="-122"/>
                <a:cs typeface="Georgia" pitchFamily="34" charset="-120"/>
              </a:rPr>
              <a:t>Alex Winn</a:t>
            </a:r>
            <a:endParaRPr lang="en-US" sz="2400" dirty="0"/>
          </a:p>
          <a:p>
            <a:pPr algn="ctr" indent="0" marL="0">
              <a:buNone/>
            </a:pPr>
            <a:r>
              <a:rPr lang="en-US" sz="1200" dirty="0">
                <a:solidFill>
                  <a:srgbClr val="CFCFC7"/>
                </a:solidFill>
                <a:latin typeface="Arial" pitchFamily="34" charset="0"/>
                <a:ea typeface="Arial" pitchFamily="34" charset="-122"/>
                <a:cs typeface="Arial" pitchFamily="34" charset="-120"/>
              </a:rPr>
              <a:t>League Founder &amp; Director  ·  Winn Family Association</a:t>
            </a:r>
            <a:endParaRPr lang="en-US" sz="2400" dirty="0"/>
          </a:p>
        </p:txBody>
      </p:sp>
      <p:sp>
        <p:nvSpPr>
          <p:cNvPr id="9" name="Text 6"/>
          <p:cNvSpPr/>
          <p:nvPr/>
        </p:nvSpPr>
        <p:spPr>
          <a:xfrm>
            <a:off x="457200" y="5257800"/>
            <a:ext cx="11274552" cy="457200"/>
          </a:xfrm>
          <a:prstGeom prst="rect">
            <a:avLst/>
          </a:prstGeom>
          <a:noFill/>
          <a:ln/>
        </p:spPr>
        <p:txBody>
          <a:bodyPr wrap="square" rtlCol="0" anchor="ctr">
            <a:normAutofit/>
          </a:bodyPr>
          <a:lstStyle/>
          <a:p>
            <a:pPr algn="ctr" indent="0" marL="0">
              <a:buNone/>
            </a:pPr>
            <a:r>
              <a:rPr lang="en-US" sz="1300" b="1" dirty="0">
                <a:solidFill>
                  <a:srgbClr val="34D67F"/>
                </a:solidFill>
                <a:latin typeface="Arial" pitchFamily="34" charset="0"/>
                <a:ea typeface="Arial" pitchFamily="34" charset="-122"/>
                <a:cs typeface="Arial" pitchFamily="34" charset="-120"/>
              </a:rPr>
              <a:t>Next: WFA912 Umpiring Scenarios and Decision-Making  ·  WFA914 Umpiring Written Examination</a:t>
            </a:r>
            <a:endParaRPr lang="en-US" sz="1300" dirty="0"/>
          </a:p>
        </p:txBody>
      </p:sp>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16</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16</Slides>
  <Notes>16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vector>
  </TitlesOfParts>
  <Company>Winn Family Association · Winn Family T-20 League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WFA904 Signals and Communication — Official module slides</dc:title>
  <dc:subject>Umpiring &amp; Officiating · Ref. WFA/TC/WFA904</dc:subject>
  <dc:creator>Winn Family Association</dc:creator>
  <cp:lastModifiedBy>Winn Family Association</cp:lastModifiedBy>
  <cp:revision>1</cp:revision>
  <dcterms:created xsi:type="dcterms:W3CDTF">2026-11-03T17:09:42Z</dcterms:created>
  <dcterms:modified xsi:type="dcterms:W3CDTF">2026-11-03T17:09:42Z</dcterms:modified>
</cp:coreProperties>
</file>