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WFA1012 Player Statistics and Performance Analysis, an official Winn Family Association Training Centre module.
Calculate and interpret batting and bowling averages, strike rates and economy, and present player statistics fairly and in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WFA1012 – Player Statistics and Performance Analysis teaches you to turn verified scorecards into meaningful player statistics. You will learn how to calculate batting averages and strike rates, bowling averages, strike rates and economy rates, how to present best performances, and how T20-specific measures such as dot ball and boundary percentages add insight. You will also learn to interpret statistics fairly, using minimum qualifications and context.
This module is for scorers and statisticians who have completed WFA1005. It supports end-of-season awards, team selection discussions and player development. Completing it unlocks WFA1014 Tournament Statistics and Reports, together with WFA1013, and WFA1512 Player Performance Dashboards.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WFA1005 Batting and Bowling Scorecards.
Passing this module unlocks: WFA1014 Tournament Statistics and Reports, WFA1512 Player Performance Dashboards.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FROM SCORECARDS TO STATISTICS — say:
In this lesson you will learn where player statistics come from. Every figure in a player's record is built from verified scorecards: runs, balls faced, dismissals, not outs, overs, runs conceded and wickets. If the scorecards are wrong, the statistics will be wrong, so always work from the final, verified versions. Statistics are usually collected per competition and per season, so make sure you know which matches are included, for example whether a total covers only league matches or also the Winter Cup and the Pat McDonald Tournament. Be clear about this whenever you publish figures, so readers know exactly what they are looking at.
Key points: Statistics are built from verified scorecards; Wrong scorecards mean wrong statistics; Know which competitions and seasons are included; State clearly what figures 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BATTING AVERAGE — say:
In this lesson you will calculate a batting average. A batting average is the total runs scored divided by the number of times the batter was dismissed. Not out innings add to the runs but do not add to the dismissals. For example, a batter who scored three hundred and twenty runs in ten innings, with two not outs, has been dismissed eight times, so the average is three hundred and twenty divided by eight, which is forty point zero zero. If a batter has never been dismissed, the average cannot be calculated and is usually shown as a dash. Remember that retired hurt is treated as not out for these purposes.
Key points: Average = runs divided by dismissals; Not outs add runs but not dismissals; 320 runs, 10 innings, 2 not out = 40.00; No dismissals: average shown as a dash.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BATTING STRIKE RATE — say:
In this lesson you will calculate a batting strike rate, one of the most important measures in T20 cricket. Strike rate is the runs scored per one hundred balls faced: divide runs by balls faced and multiply by one hundred. A batter who scores forty-five from thirty balls has a strike rate of one hundred and fifty. Remember that balls faced include no balls but not wides. Strike rate shows how quickly a batter scores, while average shows how many runs they score before being dismissed. In T20 cricket both matter, and a balanced view considers them together rather than either one alone.
Key points: Strike rate = runs / balls faced x 100; 45 from 30 balls = 150.00; Balls faced include no balls, not wides; Consider strike rate and average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BOWLING AVERAGE, STRIKE RATE AND ECONOMY — say:
In this lesson you will calculate the three main bowling measures. Bowling average is runs conceded divided by wickets taken. Bowling strike rate is balls bowled divided by wickets taken, showing how often a bowler takes a wicket. Economy rate is runs conceded per over. For example, a bowler who has bowled sixteen overs, or ninety-six balls, conceding one hundred and twenty-eight runs and taking eight wickets, has an average of sixteen point zero zero, a strike rate of twelve point zero and an economy rate of eight point zero zero. Always convert partial overs to balls before calculating, as you learned in earlier modules.
Key points: Bowling average = runs conceded / wickets; Bowling strike rate = balls bowled / wickets; Economy = runs conceded / overs; Convert partial overs to balls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BEST PERFORMANCES AND RECORDS — say:
In this lesson you will learn how best performances are presented. A batter's highest score is shown with an asterisk if they were not out, such as eighty-seven not out written as eighty-seven asterisk. Best bowling figures in an innings are ranked first by most wickets, then by fewest runs conceded, so four for eighteen is better than four for twenty-five, and both are better than three for ten. You can also record milestones such as fifties and five-wicket hauls, catches, and wicketkeeping dismissals. Keep a clear record of which match each best performance came from, including the opponent and date, so it can be verified later.
Key points: Highest score: asterisk for not out; Best bowling: most wickets, then fewest runs; 4-18 beats 4-25, which beats 3-10; Record the match each best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T20 INSIGHTS — say:
In this lesson you will learn measures that give extra insight in T20 cricket. Dot ball percentage shows the share of legal balls from which no runs were scored; for bowlers, a high figure is valuable, and for batters, a lower one usually is. Boundary percentage shows the share of a batter's runs scored in fours and sixes. Phase statistics split performances into the powerplay, the middle overs and the final overs, showing where a player contributes most. These measures need ball-by-ball data, which digital scoring makes much easier to collect. Use them to add detail, not to replace the basic statistics everyone understands.
Key points: Dot ball percentage for batters and bowlers; Boundary percentage of a batter's runs; Phase statistics: powerplay, middle, final overs; Need ball-by-ball data to calculate.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INTERPRETING STATISTICS FAIRLY — say:
In this final lesson you will learn to interpret statistics responsibly. Small samples can mislead: a batter with one innings of fifty not out has no average, and a bowler with one over and one wicket has a strike rate of six. Use minimum qualifications, such as a set number of innings or overs, for any rankings, and state them clearly. Consider context: the pitch, the opposition, the batting position and the match situation all affect figures. Remember that statistics describe performance; they do not tell the full story of a player's value. Present figures accurately, kindly and without commentary that could embarrass players, especially juniors.
Key points: Small samples can mislead; Use and state minimum qualifications; Consider pitch, opposition and situation; Present figures accurately and kindly.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WFA1005 Batting and Bowling Scorecards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WnItXwnsMK4" TargetMode="External"/><Relationship Id="rId2" Type="http://schemas.openxmlformats.org/officeDocument/2006/relationships/hyperlink" Target="https://www.youtube.com/watch?v=L7hH6gCrRZI"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PLAYER STATISTICS AND PERFORMANCE ANALYSIS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Calculate and interpret batting and bowling averages, strike rates and economy, and present player statistics fairly and in context.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WFA1012 Player Statistics and Performance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WFA1005 Batting and Bowling Scorecards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WFA1012 – Player Statistics and Performance Analysis teaches you to turn verified scorecards into meaningful player statistics. You will learn how to calculate batting averages and strike rates, bowling averages, strike rates and economy rates, how to present best performances, and how T20-specific measures such as dot ball and boundary percentages add insight. You will also learn to interpret statistics fairly, using minimum qualifications and context.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scorers and statisticians who have completed WFA1005. It supports end-of-season awards, team selection discussions and player development. Completing it unlocks WFA1014 Tournament Statistics and Reports, together with WFA1013, and WFA1512 Player Performance Dashboards.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WFA1012 Player Statistics and Performance Analysis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WFA1012 Player Statistics and Performance Analysis training module, recognising your ability to calculate and interpret player statistics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WFA1012 Player Statistics and Performance Analysis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WFA1014 Tournament Statistics and Reports and WFA1512 Player Performance Dashboards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WFA1014 Tournament Statistics and Reports (with WFA1013) and WFA1512 Player Performance Dashboards.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WFA1005 Batting and Bowling Scorecards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WFA1014 Tournament Statistics and Reports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WFA1512 Player Performance Dashboards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From Scorecards to Statistics   ·   2. Batting Average   ·   3. Batting Strike Rate   ·   4. Bowling Average, Strike Rate and Economy   ·   5. Best Performances and Records   ·   6. T20 Insights   ·   7. Interpreting Statistics Fairly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FROM SCORECARDS TO STATISTICS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Statistics are built from verified scorecards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Wrong scorecards mean wrong statistics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which competitions and seasons are included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State clearly what figures cover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player statistics come from. Every figure in a player's record is built from verified scorecards: runs, balls faced, dismissals, not outs, overs, runs conceded and wickets. If the scorecards are wrong, the statistics will be wrong, so always work from the final, verified versions. Statistics are usually collected per competition and per season, so make sure you know which matches are included, for example whether a total covers only league matches or also the Winter Cup and the Pat McDonald Tournament. Be clear about this whenever you publish figures, so readers know exactly what they are looking at.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BATTING AVERAGE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Average = runs divided by dismissals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outs add runs but not dismissals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320 runs, 10 innings, 2 not out = 40.00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dismissals: average shown as a dash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calculate a batting average. A batting average is the total runs scored divided by the number of times the batter was dismissed. Not out innings add to the runs but do not add to the dismissals. For example, a batter who scored three hundred and twenty runs in ten innings, with two not outs, has been dismissed eight times, so the average is three hundred and twenty divided by eight, which is forty point zero zero. If a batter has never been dismissed, the average cannot be calculated and is usually shown as a dash. Remember that retired hurt is treated as not out for these purposes.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BATTING STRIKE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 rate = runs / balls faced x 100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45 from 30 balls = 150.00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Balls faced include no balls, not wides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strike rate and average together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calculate a batting strike rate, one of the most important measures in T20 cricket. Strike rate is the runs scored per one hundred balls faced: divide runs by balls faced and multiply by one hundred. A batter who scores forty-five from thirty balls has a strike rate of one hundred and fifty. Remember that balls faced include no balls but not wides. Strike rate shows how quickly a batter scores, while average shows how many runs they score before being dismissed. In T20 cricket both matter, and a balanced view considers them together rather than either one alone.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BOWLING AVERAGE, STRIKE RATE AND ECONOMY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average = runs conceded /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strike rate = balls bowled /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Economy = runs conceded /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Convert partial overs to balls first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calculate the three main bowling measures. Bowling average is runs conceded divided by wickets taken. Bowling strike rate is balls bowled divided by wickets taken, showing how often a bowler takes a wicket. Economy rate is runs conceded per over. For example, a bowler who has bowled sixteen overs, or ninety-six balls, conceding one hundred and twenty-eight runs and taking eight wickets, has an average of sixteen point zero zero, a strike rate of twelve point zero and an economy rate of eight point zero zero. Always convert partial overs to balls before calculating, as you learned in earlier modules.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BEST PERFORMANCES AND RECORDS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Highest score: asterisk for not 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Best bowling: most wickets, then fewest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4-18 beats 4-25, which beats 3-10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the match each best came from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best performances are presented. A batter's highest score is shown with an asterisk if they were not out, such as eighty-seven not out written as eighty-seven asterisk. Best bowling figures in an innings are ranked first by most wickets, then by fewest runs conceded, so four for eighteen is better than four for twenty-five, and both are better than three for ten. You can also record milestones such as fifties and five-wicket hauls, catches, and wicketkeeping dismissals. Keep a clear record of which match each best performance came from, including the opponent and date, so it can be verified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T20 INSIGHTS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Dot ball percentage for batters and bowlers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Boundary percentage of a batter's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Phase statistics: powerplay, middle, final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Need ball-by-ball data to calculate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measures that give extra insight in T20 cricket. Dot ball percentage shows the share of legal balls from which no runs were scored; for bowlers, a high figure is valuable, and for batters, a lower one usually is. Boundary percentage shows the share of a batter's runs scored in fours and sixes. Phase statistics split performances into the powerplay, the middle overs and the final overs, showing where a player contributes most. These measures need ball-by-ball data, which digital scoring makes much easier to collect. Use them to add detail, not to replace the basic statistics everyone understands.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INTERPRETING STATISTICS FAIRLY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 samples can mislead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and state minimum qualifications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pitch, opposition and situation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Present figures accurately and kindly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learn to interpret statistics responsibly. Small samples can mislead: a batter with one innings of fifty not out has no average, and a bowler with one over and one wicket has a strike rate of six. Use minimum qualifications, such as a set number of innings or overs, for any rankings, and state them clearly. Consider context: the pitch, the opposition, the batting position and the match situation all affect figures. Remember that statistics describe performance; they do not tell the full story of a player's value. Present figures accurately, kindly and without commentary that could embarrass players, especially juniors.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Bowler's Economy, Strike Rate and Average. Part 3 of terms used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About to play — explains the three main bowling measures and how to calculate them.  ·  https://www.youtube.com/watch?v=WnItXwnsMK4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Calculate Strike Rate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Calculator Club — a quick worked example of batting strike rate.  ·  https://www.youtube.com/watch?v=L7hH6gCrRZI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WFA1005 Batting and Bowling Scorecards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WFA1012 Player Statistics and Performance Analysis.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WFA1014 Tournament Statistics and Reports  ·  WFA1512 Player Performance Dashboards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WFA1012 Player Statistics and Performance Analysis — Official module slides</dc:title>
  <dc:subject>Scoring &amp; Statistics · Ref. WFA/TC/WFA1012</dc:subject>
  <dc:creator>Winn Family Association</dc:creator>
  <cp:lastModifiedBy>Winn Family Association</cp:lastModifiedBy>
  <cp:revision>1</cp:revision>
  <dcterms:created xsi:type="dcterms:W3CDTF">2026-11-03T17:07:56Z</dcterms:created>
  <dcterms:modified xsi:type="dcterms:W3CDTF">2026-11-03T17:07:56Z</dcterms:modified>
</cp:coreProperties>
</file>