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TITLE — say: Welcome to WFA815 Player Fitness Self-Assessment, an official Winn Family Association Training Centre module.
Review the whole WFA800 pathway, complete a safe personal fitness self-review and pass the 20-question knowledge assessment.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DOCUMENT CONTROL — this deck is an official Winn Family Association document.
Reference WFA/TC/WFA815. Authorised by Alex Winn, League Founder &amp; Director.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OVERVIEW — say:
WFA815 – Player Fitness Self-Assessment brings together everything in the WFA Fitness &amp; Player Development pathway. You will revisit the key principles of training, warm-ups, speed, agility, strength, endurance, mobility, nutrition, recovery, injury prevention, mental skills, goal setting and training logs. You will also learn how to carry out a safe, simple personal fitness self-review, before completing a timed knowledge assessment drawn from across the WFA800 series.
It is for players who have worked through WFA801 to WFA814, which are recommended before you attempt it. You have three attempts and thirty minutes for the assessment. It is a WFA award recognising knowledge, not a medical or fitness clearance. Any self-review activities are optional, should only be done when healthy and warmed up, and are not a substitute for professional medical advice.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NEED HELP? — read this slide out and point to where the coaches and the Welfare Officer are.
Say: "If you get stuck, feel unwell or something is worrying you, tell one of us straight away. Nobody will ever be in trouble for asking for help."
Check for anyone who needs an adaptation (injury, medical condition, access needs) and agree it quietly now.
Stuck on a lesson or the test? Members can ask through the module page, or email the Training Centre team.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no required modules — anyone can start.
RECOMMENDED — useful but optional: WFA801 Cricket Fitness Fundamentals, WFA802 Dynamic Warm-Ups and Cool-Downs, WFA803 Speed and Acceleration, WFA804 Agility and Change of Direction, WFA805 Strength and Conditioning for Cricket, WFA806 Endurance for Longer Fielding Spells, WFA807 Mobility and Flexibility, WFA808 Hydration and Matchday Nutrition, WFA809 Sleep, Rest and Recovery, WFA810 Injury Prevention and Recognising Warning Signs, WFA811 Mental Preparation and Concentration, WFA812 Confidence and Performance Routines, WFA813 Goal Setting and Personal Development Plans, WFA814 Performance Review and Training Logs.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module has 9 lessons.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1 — ABOUT THIS SELF-ASSESSMENT — say:
In this lesson you will learn how this self-assessment works. It has two parts. The first is a personal fitness self-review, a set of simple, optional activities and reflections to help you understand where you are now. The second is a knowledge assessment of twenty questions drawn from across the WFA800 series, with a thirty-minute time limit and up to three attempts. The assessment recognises what you know. It is not a medical check and does not confirm that you are fit to play. Take your time with the review lessons that follow, revisit any earlier modules you feel less confident about, and attempt the questions when you feel ready.
Key points: Part one: an optional personal fitness self-review; Part two: twenty questions, thirty minutes; Up to three attempts; Recognises knowledge, not medical clearance.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2 — REVIEW: FUNDAMENTALS AND WARM-UPS — say:
In this lesson you will review the foundations from WFA801 and WFA802. Cricket is a game of short, explosive efforts with recovery in between, so training should reflect that pattern. The key principles are specificity, progressive overload, recovery, consistency, individuality and reversibility. Always start safely: speak to a GP if you have health concerns, build gradually and stop for chest pain, dizziness or faintness. Every session begins with a warm-up using the RAMP framework of Raise, Activate, Mobilise and Potentiate, with dynamic movements before play and gentle static stretches in the cool-down. Bowlers build gradually to full pace, and everyone re-warms after a long delay.
Key points: Train for short, explosive efforts; Specificity, overload, recovery and consistency; RAMP: Raise, Activate, Mobilise, Potentiate; Dynamic before play, static in the cool-down.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3 — REVIEW: SPEED, AGILITY AND STRENGTH — say:
In this lesson you will review WFA803, WFA804 and WFA805. Most cricket sprints are under twenty metres, so acceleration matters most: lean from the ankles, drive the arms and take short, powerful first steps. Run the first run hard, carry the bat in one hand, call clearly and turn facing the ball. Agility starts with safe deceleration, with knees tracking over toes, and a well-timed ready position or split step. Most agility in matches is reactive. Strength training covers the squat, hinge, lunge, push, pull, carry and rotation, with technique before load and a couple of repetitions in reserve. Junior strength work is always supervised and technique-first.
Key points: Acceleration: lean from ankles, drive arms; Run the first hard; turn facing the ball; Decelerate safely; most agility is reactive; Technique before load; juniors supervised.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4 — REVIEW: ENDURANCE AND MOBILITY — say:
In this lesson you will review WFA806 and WFA807. A T20 fielding innings lasts around ninety minutes, and cricket endurance means repeating short efforts and recovering quickly. Build an aerobic base at talking pace, then add repeated sprint and interval work gradually, around once a week. Fatigue reduces accuracy and concentration, so fitter players stay sharp later. Watch for signs of heat illness and drink regularly. Mobility is active, controlled range of movement, while flexibility is how far a joint can be stretched. Key areas are the hips, upper back, shoulders, hamstrings and ankles. Little and often works best, and sharp pain, numbness or joint pain mean stop.
Key points: Endurance: repeat efforts and recover quickly; Aerobic base, then gradual interval work; Mobility is active, controlled range; Little and often; stop for sharp pain.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5 — REVIEW: NUTRITION, HYDRATION AND RECOVERY — say:
In this lesson you will review WFA808 and WFA809. Start matches well hydrated, aim for pale straw coloured urine, and sip regularly rather than waiting for thirst. Eat a balanced, carbohydrate-based meal three to four hours before play, avoid new foods on matchday, and refuel with carbohydrate and protein afterwards. Supplements are usually unnecessary, energy drinks are not suitable for young people, and restrictive diets are never appropriate for juniors. Recovery is where fitness is built. Most adults need seven to nine hours of sleep and teenagers around eight to ten. Plan rest days, use active recovery, understand normal muscle soreness, and watch for signs you are doing too much.
Key points: Pale straw urine; sip regularly; Carbohydrate meal three to four hours before; Refuel with carbohydrate and protein; Sleep: adults seven to nine, teens eight to ten.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6 — REVIEW: INJURY PREVENTION AND WARNING SIGNS — say:
In this lesson you will review WFA810. Many injuries can be made less likely through good warm-ups, conditioning, gradual increases in workload, correct protective equipment and checking the ground for hazards. Young fast bowlers face higher back injury risk, so follow the ECB fast bowling directives and the WFA competition regulations. Your role is to notice, stop and report, not to diagnose. Stop and seek assessment for sharp pain, swelling, deformity, numbness or inability to bear weight. After any blow to the head, if in doubt, sit them out, with no return to play that day. Chest pain, collapse or fainting during exercise are emergencies, so call 999.
Key points: Warm-ups, conditioning and gradual workloads; Follow ECB fast bowling directives for juniors; Notice, stop and report; do not diagnose; If in doubt, sit them out; emergencies call 999.</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7 — REVIEW: MENTAL SKILLS, GOALS AND LOGS — say:
In this lesson you will review WFA811 to WFA814. Switch on for each ball and off in between, focus on what you can control, use slow breathing and short instructional cue words, and reset quickly after mistakes. Build confidence through preparation and a confidence bank, use imagery at real speed, keep positive body language and use short, consistent pre-ball routines. Set linked outcome, performance and process goals, make them SMART, and build a one-page development plan reviewed every four to six weeks. Keep a simple log, calculate session load by multiplying effort rating by minutes, track wellbeing, and watch for sudden spikes in load.
Key points: Switch on and off; control the controllables; Confidence bank, imagery and routines; SMART goals in a one-page plan; Session load equals effort rating times minutes.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8 — YOUR PERSONAL FITNESS SELF-REVIEW — say:
In this lesson you will learn how to complete an optional personal fitness self-review safely. Only take part if you are healthy, free from injury, and have no medical reason to avoid exercise; if in doubt, ask your GP first. Always complete a full warm-up. Simple activities might include timing a run-a-three between the wickets, recording how many good-quality press-ups or bodyweight squats you can complete, checking a knee-to-wall ankle movement, or noting how you feel after a set of shuttles. Juniors should only take part with appropriate adult supervision. Record the results in your log as a personal baseline, not to compare with others. Stop immediately if you feel pain, dizziness or unwell.
Key points: Only when healthy; if in doubt, ask a GP; Full warm-up first; juniors supervised; Simple activities like a timed run-a-three; Record a personal baseline; stop if unwell.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9 — USING YOUR RESULTS AND NEXT STEPS — say:
In this lesson you will learn how to use your self-review and assessment results. Compare your baseline with your goals and development plan, and choose one or two areas to focus on next. Repeat the same self-review activities in the same way every couple of months, so the comparison is fair. Celebrate improvements and adjust your plan where progress is slow. Share your findings with a coach or captain if you would like support. Remember that this award recognises your knowledge, not your fitness level or medical status. Keep learning, keep enjoying your cricket, and keep looking after yourself and your teammates across the Winn Family T-20 League.
Key points: Compare your baseline with your plan; Repeat the same activities every couple of months; Celebrate progress and adjust the plan; The award recognises knowledge, not fitness status.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videos are on the module page in the members’ area. They support the lessons; watch any that help.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ASSESSMENT — take the test from the module page in the members’ area.
20 questions, marked instantly
80% needed to pass
3 attempts allowed
30-minute time limit
Certificate issued automatically on a pass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 thank the group and point them to the test and their next module.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image" Target="../media/image-1002-2.png"/><Relationship Id="rId3"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WFA">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WFA/TC/WFA815  ·  ISSUE 1  ·  MODULE SLIDES</a:t>
            </a:r>
            <a:endParaRPr lang="en-US" sz="800" dirty="0"/>
          </a:p>
        </p:txBody>
      </p:sp>
      <p:sp>
        <p:nvSpPr>
          <p:cNvPr id="6" name="Shape 4"/>
          <p:cNvSpPr/>
          <p:nvPr/>
        </p:nvSpPr>
        <p:spPr>
          <a:xfrm>
            <a:off x="0" y="301752"/>
            <a:ext cx="146304" cy="6053328"/>
          </a:xfrm>
          <a:prstGeom prst="rect">
            <a:avLst/>
          </a:prstGeom>
          <a:solidFill>
            <a:srgbClr val="16C265"/>
          </a:solidFill>
          <a:ln/>
        </p:spPr>
      </p:sp>
      <p:sp>
        <p:nvSpPr>
          <p:cNvPr id="7" name="Shape 5"/>
          <p:cNvSpPr/>
          <p:nvPr/>
        </p:nvSpPr>
        <p:spPr>
          <a:xfrm>
            <a:off x="146304" y="301752"/>
            <a:ext cx="45720" cy="6053328"/>
          </a:xfrm>
          <a:prstGeom prst="rect">
            <a:avLst/>
          </a:prstGeom>
          <a:solidFill>
            <a:srgbClr val="F5C84B"/>
          </a:solidFill>
          <a:ln/>
        </p:spPr>
      </p:sp>
      <p:pic>
        <p:nvPicPr>
          <p:cNvPr id="8" name="Image 0" descr="preencoded.png">    </p:cNvPr>
          <p:cNvPicPr>
            <a:picLocks noChangeAspect="1"/>
          </p:cNvPicPr>
          <p:nvPr/>
        </p:nvPicPr>
        <p:blipFill>
          <a:blip r:embed="rId1"/>
          <a:stretch>
            <a:fillRect/>
          </a:stretch>
        </p:blipFill>
        <p:spPr>
          <a:xfrm>
            <a:off x="10625328" y="457200"/>
            <a:ext cx="640080" cy="640080"/>
          </a:xfrm>
          <a:prstGeom prst="rect">
            <a:avLst/>
          </a:prstGeom>
        </p:spPr>
      </p:pic>
      <p:pic>
        <p:nvPicPr>
          <p:cNvPr id="9" name="Image 1" descr="preencoded.png">    </p:cNvPr>
          <p:cNvPicPr>
            <a:picLocks noChangeAspect="1"/>
          </p:cNvPicPr>
          <p:nvPr/>
        </p:nvPicPr>
        <p:blipFill>
          <a:blip r:embed="rId2"/>
          <a:stretch>
            <a:fillRect/>
          </a:stretch>
        </p:blipFill>
        <p:spPr>
          <a:xfrm>
            <a:off x="11356848" y="457200"/>
            <a:ext cx="640080" cy="640080"/>
          </a:xfrm>
          <a:prstGeom prst="rect">
            <a:avLst/>
          </a:prstGeom>
        </p:spPr>
      </p:pic>
      <p:sp>
        <p:nvSpPr>
          <p:cNvPr id="10" name="Shape 6"/>
          <p:cNvSpPr/>
          <p:nvPr/>
        </p:nvSpPr>
        <p:spPr>
          <a:xfrm>
            <a:off x="192024" y="6355080"/>
            <a:ext cx="11996928" cy="502920"/>
          </a:xfrm>
          <a:prstGeom prst="rect">
            <a:avLst/>
          </a:prstGeom>
          <a:solidFill>
            <a:srgbClr val="10241A"/>
          </a:solidFill>
          <a:ln/>
        </p:spPr>
      </p:sp>
      <p:sp>
        <p:nvSpPr>
          <p:cNvPr id="11" name="Shape 7"/>
          <p:cNvSpPr/>
          <p:nvPr/>
        </p:nvSpPr>
        <p:spPr>
          <a:xfrm>
            <a:off x="192024" y="6355080"/>
            <a:ext cx="11996928" cy="18288"/>
          </a:xfrm>
          <a:prstGeom prst="rect">
            <a:avLst/>
          </a:prstGeom>
          <a:solidFill>
            <a:srgbClr val="C9A23A"/>
          </a:solidFill>
          <a:ln/>
        </p:spPr>
      </p:sp>
      <p:sp>
        <p:nvSpPr>
          <p:cNvPr id="12" name="Text 8"/>
          <p:cNvSpPr/>
          <p:nvPr/>
        </p:nvSpPr>
        <p:spPr>
          <a:xfrm>
            <a:off x="502920" y="6382512"/>
            <a:ext cx="4754880" cy="438912"/>
          </a:xfrm>
          <a:prstGeom prst="rect">
            <a:avLst/>
          </a:prstGeom>
          <a:noFill/>
          <a:ln/>
        </p:spPr>
        <p:txBody>
          <a:bodyPr wrap="square" rtlCol="0" anchor="ctr"/>
          <a:lstStyle/>
          <a:p>
            <a:pPr indent="0" marL="0">
              <a:buNone/>
            </a:pPr>
            <a:r>
              <a:rPr lang="en-US" sz="900" b="1" spc="2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13" name="Text 9"/>
          <p:cNvSpPr/>
          <p:nvPr/>
        </p:nvSpPr>
        <p:spPr>
          <a:xfrm>
            <a:off x="5120640" y="6382512"/>
            <a:ext cx="6126480" cy="438912"/>
          </a:xfrm>
          <a:prstGeom prst="rect">
            <a:avLst/>
          </a:prstGeom>
          <a:noFill/>
          <a:ln/>
        </p:spPr>
        <p:txBody>
          <a:bodyPr wrap="square" rtlCol="0" anchor="ctr"/>
          <a:lstStyle/>
          <a:p>
            <a:pPr algn="r" indent="0" marL="0">
              <a:buNone/>
            </a:pPr>
            <a:r>
              <a:rPr lang="en-US" sz="900" b="1" spc="100" kern="0" dirty="0">
                <a:solidFill>
                  <a:srgbClr val="F5C84B"/>
                </a:solidFill>
                <a:latin typeface="Arial" pitchFamily="34" charset="0"/>
                <a:ea typeface="Arial" pitchFamily="34" charset="-122"/>
                <a:cs typeface="Arial" pitchFamily="34" charset="-120"/>
              </a:rPr>
              <a:t>✋  NEED HELP? ASK YOUR COACH  ·  INFO@WINNFAMILYLEAGUE.COM</a:t>
            </a:r>
            <a:endParaRPr lang="en-US" sz="9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1002</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WFA-SECTION">
    <p:bg>
      <p:bgPr>
        <a:solidFill>
          <a:srgbClr val="0D5C32"/>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WFA/TC/WFA815  ·  ISSUE 1</a:t>
            </a:r>
            <a:endParaRPr lang="en-US" sz="800" dirty="0"/>
          </a:p>
        </p:txBody>
      </p:sp>
      <p:sp>
        <p:nvSpPr>
          <p:cNvPr id="6" name="Shape 4"/>
          <p:cNvSpPr/>
          <p:nvPr/>
        </p:nvSpPr>
        <p:spPr>
          <a:xfrm>
            <a:off x="0" y="6309360"/>
            <a:ext cx="12188952" cy="548640"/>
          </a:xfrm>
          <a:prstGeom prst="rect">
            <a:avLst/>
          </a:prstGeom>
          <a:solidFill>
            <a:srgbClr val="05130B"/>
          </a:solidFill>
          <a:ln/>
        </p:spPr>
      </p:sp>
      <p:sp>
        <p:nvSpPr>
          <p:cNvPr id="7" name="Shape 5"/>
          <p:cNvSpPr/>
          <p:nvPr/>
        </p:nvSpPr>
        <p:spPr>
          <a:xfrm>
            <a:off x="0" y="6291072"/>
            <a:ext cx="12188952" cy="36576"/>
          </a:xfrm>
          <a:prstGeom prst="rect">
            <a:avLst/>
          </a:prstGeom>
          <a:solidFill>
            <a:srgbClr val="F5C84B"/>
          </a:solidFill>
          <a:ln/>
        </p:spPr>
      </p:sp>
      <p:sp>
        <p:nvSpPr>
          <p:cNvPr id="8" name="Text 6"/>
          <p:cNvSpPr/>
          <p:nvPr/>
        </p:nvSpPr>
        <p:spPr>
          <a:xfrm>
            <a:off x="548640" y="6355080"/>
            <a:ext cx="7315200" cy="457200"/>
          </a:xfrm>
          <a:prstGeom prst="rect">
            <a:avLst/>
          </a:prstGeom>
          <a:noFill/>
          <a:ln/>
        </p:spPr>
        <p:txBody>
          <a:bodyPr wrap="square" rtlCol="0" anchor="ctr"/>
          <a:lstStyle/>
          <a:p>
            <a:pPr indent="0" marL="0">
              <a:buNone/>
            </a:pPr>
            <a:r>
              <a:rPr lang="en-US" sz="900" b="1" spc="3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1003</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slideLayout" Target="../slideLayouts/slideLayout3.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hyperlink" Target="https://www.youtube.com/watch?v=_kiPmPtHr7M" TargetMode="External"/><Relationship Id="rId2" Type="http://schemas.openxmlformats.org/officeDocument/2006/relationships/hyperlink" Target="https://www.youtube.com/watch?v=kOvj8a3Ed60" TargetMode="External"/><Relationship Id="rId3" Type="http://schemas.openxmlformats.org/officeDocument/2006/relationships/slideLayout" Target="../slideLayouts/slideLayout2.xml"/><Relationship Id="rId4"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slideLayout" Target="../slideLayouts/slideLayout3.xml"/><Relationship Id="rId3"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6858000"/>
          </a:xfrm>
          <a:prstGeom prst="rect">
            <a:avLst/>
          </a:prstGeom>
          <a:solidFill>
            <a:srgbClr val="0D5C32">
              <a:alpha val="65000"/>
            </a:srgbClr>
          </a:solidFill>
          <a:ln/>
        </p:spPr>
      </p:sp>
      <p:sp>
        <p:nvSpPr>
          <p:cNvPr id="3" name="Shape 1"/>
          <p:cNvSpPr/>
          <p:nvPr/>
        </p:nvSpPr>
        <p:spPr>
          <a:xfrm>
            <a:off x="-2286000" y="-2743200"/>
            <a:ext cx="8229600" cy="8229600"/>
          </a:xfrm>
          <a:prstGeom prst="ellipse">
            <a:avLst/>
          </a:prstGeom>
          <a:solidFill>
            <a:srgbClr val="14A659">
              <a:alpha val="38000"/>
            </a:srgbClr>
          </a:solidFill>
          <a:ln/>
        </p:spPr>
      </p:sp>
      <p:sp>
        <p:nvSpPr>
          <p:cNvPr id="4" name="Shape 2"/>
          <p:cNvSpPr/>
          <p:nvPr/>
        </p:nvSpPr>
        <p:spPr>
          <a:xfrm>
            <a:off x="0" y="0"/>
            <a:ext cx="12188952" cy="274320"/>
          </a:xfrm>
          <a:prstGeom prst="rect">
            <a:avLst/>
          </a:prstGeom>
          <a:solidFill>
            <a:srgbClr val="03100A"/>
          </a:solidFill>
          <a:ln/>
        </p:spPr>
      </p:sp>
      <p:sp>
        <p:nvSpPr>
          <p:cNvPr id="5" name="Text 3"/>
          <p:cNvSpPr/>
          <p:nvPr/>
        </p:nvSpPr>
        <p:spPr>
          <a:xfrm>
            <a:off x="320040" y="0"/>
            <a:ext cx="73152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6" name="Shape 4"/>
          <p:cNvSpPr/>
          <p:nvPr/>
        </p:nvSpPr>
        <p:spPr>
          <a:xfrm>
            <a:off x="667512" y="621792"/>
            <a:ext cx="1453896" cy="1453896"/>
          </a:xfrm>
          <a:prstGeom prst="ellipse">
            <a:avLst/>
          </a:prstGeom>
          <a:solidFill>
            <a:srgbClr val="05130B"/>
          </a:solidFill>
          <a:ln w="31750">
            <a:solidFill>
              <a:srgbClr val="F5C84B"/>
            </a:solidFill>
            <a:prstDash val="solid"/>
          </a:ln>
        </p:spPr>
      </p:sp>
      <p:pic>
        <p:nvPicPr>
          <p:cNvPr id="7" name="Image 0" descr="preencoded.png">    </p:cNvPr>
          <p:cNvPicPr>
            <a:picLocks noChangeAspect="1"/>
          </p:cNvPicPr>
          <p:nvPr/>
        </p:nvPicPr>
        <p:blipFill>
          <a:blip r:embed="rId1"/>
          <a:stretch>
            <a:fillRect/>
          </a:stretch>
        </p:blipFill>
        <p:spPr>
          <a:xfrm>
            <a:off x="731520" y="685800"/>
            <a:ext cx="1325880" cy="1325880"/>
          </a:xfrm>
          <a:prstGeom prst="rect">
            <a:avLst/>
          </a:prstGeom>
        </p:spPr>
      </p:pic>
      <p:sp>
        <p:nvSpPr>
          <p:cNvPr id="8" name="Shape 5"/>
          <p:cNvSpPr/>
          <p:nvPr/>
        </p:nvSpPr>
        <p:spPr>
          <a:xfrm>
            <a:off x="2221992" y="621792"/>
            <a:ext cx="1453896" cy="1453896"/>
          </a:xfrm>
          <a:prstGeom prst="ellipse">
            <a:avLst/>
          </a:prstGeom>
          <a:solidFill>
            <a:srgbClr val="FBF7EA"/>
          </a:solidFill>
          <a:ln w="31750">
            <a:solidFill>
              <a:srgbClr val="F5C84B"/>
            </a:solidFill>
            <a:prstDash val="solid"/>
          </a:ln>
        </p:spPr>
      </p:sp>
      <p:pic>
        <p:nvPicPr>
          <p:cNvPr id="9" name="Image 1" descr="preencoded.png">    </p:cNvPr>
          <p:cNvPicPr>
            <a:picLocks noChangeAspect="1"/>
          </p:cNvPicPr>
          <p:nvPr/>
        </p:nvPicPr>
        <p:blipFill>
          <a:blip r:embed="rId2"/>
          <a:stretch>
            <a:fillRect/>
          </a:stretch>
        </p:blipFill>
        <p:spPr>
          <a:xfrm>
            <a:off x="2418588" y="818388"/>
            <a:ext cx="1060704" cy="1060704"/>
          </a:xfrm>
          <a:prstGeom prst="rect">
            <a:avLst/>
          </a:prstGeom>
        </p:spPr>
      </p:pic>
      <p:sp>
        <p:nvSpPr>
          <p:cNvPr id="10" name="Shape 6"/>
          <p:cNvSpPr/>
          <p:nvPr/>
        </p:nvSpPr>
        <p:spPr>
          <a:xfrm>
            <a:off x="8366760" y="640080"/>
            <a:ext cx="3337560" cy="1463040"/>
          </a:xfrm>
          <a:prstGeom prst="roundRect">
            <a:avLst>
              <a:gd name="adj" fmla="val 6250"/>
            </a:avLst>
          </a:prstGeom>
          <a:solidFill>
            <a:srgbClr val="0A1F14"/>
          </a:solidFill>
          <a:ln w="12700">
            <a:solidFill>
              <a:srgbClr val="C9A23A"/>
            </a:solidFill>
            <a:prstDash val="solid"/>
          </a:ln>
        </p:spPr>
      </p:sp>
      <p:sp>
        <p:nvSpPr>
          <p:cNvPr id="11" name="Text 7"/>
          <p:cNvSpPr/>
          <p:nvPr/>
        </p:nvSpPr>
        <p:spPr>
          <a:xfrm>
            <a:off x="8503920" y="731520"/>
            <a:ext cx="3108960" cy="1280160"/>
          </a:xfrm>
          <a:prstGeom prst="rect">
            <a:avLst/>
          </a:prstGeom>
          <a:noFill/>
          <a:ln/>
        </p:spPr>
        <p:txBody>
          <a:bodyPr wrap="square" rtlCol="0" anchor="t"/>
          <a:lstStyle/>
          <a:p>
            <a:pPr indent="0" marL="0">
              <a:buNone/>
            </a:pPr>
            <a:r>
              <a:rPr lang="en-US" sz="1100" b="1" spc="300" kern="0" dirty="0">
                <a:solidFill>
                  <a:srgbClr val="F5C84B"/>
                </a:solidFill>
                <a:latin typeface="Arial" pitchFamily="34" charset="0"/>
                <a:ea typeface="Arial" pitchFamily="34" charset="-122"/>
                <a:cs typeface="Arial" pitchFamily="34" charset="-120"/>
              </a:rPr>
              <a:t>DOCUMENT REFERENCE</a:t>
            </a:r>
            <a:endParaRPr lang="en-US" sz="1100" dirty="0"/>
          </a:p>
          <a:p>
            <a:pPr indent="0" marL="0">
              <a:buNone/>
            </a:pPr>
            <a:r>
              <a:rPr lang="en-US" sz="1400" b="1" dirty="0">
                <a:solidFill>
                  <a:srgbClr val="FFFFFF"/>
                </a:solidFill>
                <a:latin typeface="Arial" pitchFamily="34" charset="0"/>
                <a:ea typeface="Arial" pitchFamily="34" charset="-122"/>
                <a:cs typeface="Arial" pitchFamily="34" charset="-120"/>
              </a:rPr>
              <a:t>WFA/TC/WFA815</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Issue 1  ·  2 November 2026</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Classification: OFFICIAL</a:t>
            </a:r>
            <a:endParaRPr lang="en-US" sz="1100" dirty="0"/>
          </a:p>
        </p:txBody>
      </p:sp>
      <p:sp>
        <p:nvSpPr>
          <p:cNvPr id="12" name="Text 8"/>
          <p:cNvSpPr/>
          <p:nvPr/>
        </p:nvSpPr>
        <p:spPr>
          <a:xfrm>
            <a:off x="731520" y="2331720"/>
            <a:ext cx="10058400" cy="384048"/>
          </a:xfrm>
          <a:prstGeom prst="rect">
            <a:avLst/>
          </a:prstGeom>
          <a:noFill/>
          <a:ln/>
        </p:spPr>
        <p:txBody>
          <a:bodyPr wrap="square" rtlCol="0" anchor="ctr"/>
          <a:lstStyle/>
          <a:p>
            <a:pPr indent="0" marL="0">
              <a:buNone/>
            </a:pPr>
            <a:r>
              <a:rPr lang="en-US" sz="1500" b="1" spc="600" kern="0" dirty="0">
                <a:solidFill>
                  <a:srgbClr val="F5C84B"/>
                </a:solidFill>
                <a:latin typeface="Arial" pitchFamily="34" charset="0"/>
                <a:ea typeface="Arial" pitchFamily="34" charset="-122"/>
                <a:cs typeface="Arial" pitchFamily="34" charset="-120"/>
              </a:rPr>
              <a:t>TRAINING CENTRE MODULE  ·  WFA815</a:t>
            </a:r>
            <a:endParaRPr lang="en-US" sz="1500" dirty="0"/>
          </a:p>
        </p:txBody>
      </p:sp>
      <p:sp>
        <p:nvSpPr>
          <p:cNvPr id="13" name="Text 9"/>
          <p:cNvSpPr/>
          <p:nvPr/>
        </p:nvSpPr>
        <p:spPr>
          <a:xfrm>
            <a:off x="731520" y="2697480"/>
            <a:ext cx="10789920" cy="1600200"/>
          </a:xfrm>
          <a:prstGeom prst="rect">
            <a:avLst/>
          </a:prstGeom>
          <a:noFill/>
          <a:ln/>
        </p:spPr>
        <p:txBody>
          <a:bodyPr wrap="square" rtlCol="0" anchor="t">
            <a:normAutofit/>
          </a:bodyPr>
          <a:lstStyle/>
          <a:p>
            <a:pPr indent="0" marL="0">
              <a:buNone/>
            </a:pPr>
            <a:r>
              <a:rPr lang="en-US" sz="4600" b="1" spc="100" kern="0" dirty="0">
                <a:solidFill>
                  <a:srgbClr val="FFFFFF"/>
                </a:solidFill>
                <a:latin typeface="Georgia" pitchFamily="34" charset="0"/>
                <a:ea typeface="Georgia" pitchFamily="34" charset="-122"/>
                <a:cs typeface="Georgia" pitchFamily="34" charset="-120"/>
              </a:rPr>
              <a:t>PLAYER FITNESS SELF-ASSESSMENT</a:t>
            </a:r>
            <a:endParaRPr lang="en-US" sz="4600" dirty="0"/>
          </a:p>
        </p:txBody>
      </p:sp>
      <p:sp>
        <p:nvSpPr>
          <p:cNvPr id="14" name="Shape 10"/>
          <p:cNvSpPr/>
          <p:nvPr/>
        </p:nvSpPr>
        <p:spPr>
          <a:xfrm>
            <a:off x="749808" y="4343400"/>
            <a:ext cx="1463040" cy="64008"/>
          </a:xfrm>
          <a:prstGeom prst="rect">
            <a:avLst/>
          </a:prstGeom>
          <a:solidFill>
            <a:srgbClr val="F5C84B"/>
          </a:solidFill>
          <a:ln/>
        </p:spPr>
      </p:sp>
      <p:sp>
        <p:nvSpPr>
          <p:cNvPr id="15" name="Text 11"/>
          <p:cNvSpPr/>
          <p:nvPr/>
        </p:nvSpPr>
        <p:spPr>
          <a:xfrm>
            <a:off x="731520" y="4480560"/>
            <a:ext cx="10789920" cy="384048"/>
          </a:xfrm>
          <a:prstGeom prst="rect">
            <a:avLst/>
          </a:prstGeom>
          <a:noFill/>
          <a:ln/>
        </p:spPr>
        <p:txBody>
          <a:bodyPr wrap="square" rtlCol="0" anchor="ctr">
            <a:normAutofit/>
          </a:bodyPr>
          <a:lstStyle/>
          <a:p>
            <a:pPr indent="0" marL="0">
              <a:buNone/>
            </a:pPr>
            <a:r>
              <a:rPr lang="en-US" sz="1500" dirty="0">
                <a:solidFill>
                  <a:srgbClr val="CFCFC7"/>
                </a:solidFill>
                <a:latin typeface="Arial" pitchFamily="34" charset="0"/>
                <a:ea typeface="Arial" pitchFamily="34" charset="-122"/>
                <a:cs typeface="Arial" pitchFamily="34" charset="-120"/>
              </a:rPr>
              <a:t>Fitness &amp; Player Development    •    Advanced    •    About 50 minutes    •    9 lessons    •    20-question test</a:t>
            </a:r>
            <a:endParaRPr lang="en-US" sz="1500" dirty="0"/>
          </a:p>
        </p:txBody>
      </p:sp>
      <p:sp>
        <p:nvSpPr>
          <p:cNvPr id="16" name="Text 12"/>
          <p:cNvSpPr/>
          <p:nvPr/>
        </p:nvSpPr>
        <p:spPr>
          <a:xfrm>
            <a:off x="731520" y="4892040"/>
            <a:ext cx="10424160" cy="777240"/>
          </a:xfrm>
          <a:prstGeom prst="rect">
            <a:avLst/>
          </a:prstGeom>
          <a:noFill/>
          <a:ln/>
        </p:spPr>
        <p:txBody>
          <a:bodyPr wrap="square" rtlCol="0" anchor="ctr">
            <a:normAutofit/>
          </a:bodyPr>
          <a:lstStyle/>
          <a:p>
            <a:pPr indent="0" marL="0">
              <a:buNone/>
            </a:pPr>
            <a:r>
              <a:rPr lang="en-US" sz="1500" i="1" dirty="0">
                <a:solidFill>
                  <a:srgbClr val="F4F4F0"/>
                </a:solidFill>
                <a:latin typeface="Georgia" pitchFamily="34" charset="0"/>
                <a:ea typeface="Georgia" pitchFamily="34" charset="-122"/>
                <a:cs typeface="Georgia" pitchFamily="34" charset="-120"/>
              </a:rPr>
              <a:t>Review the whole WFA800 pathway, complete a safe personal fitness self-review and pass the 20-question knowledge assessment.</a:t>
            </a:r>
            <a:endParaRPr lang="en-US" sz="1500" dirty="0"/>
          </a:p>
        </p:txBody>
      </p:sp>
      <p:sp>
        <p:nvSpPr>
          <p:cNvPr id="17" name="Shape 13"/>
          <p:cNvSpPr/>
          <p:nvPr/>
        </p:nvSpPr>
        <p:spPr>
          <a:xfrm>
            <a:off x="0" y="6035040"/>
            <a:ext cx="12188952" cy="822960"/>
          </a:xfrm>
          <a:prstGeom prst="rect">
            <a:avLst/>
          </a:prstGeom>
          <a:solidFill>
            <a:srgbClr val="05130B"/>
          </a:solidFill>
          <a:ln/>
        </p:spPr>
      </p:sp>
      <p:sp>
        <p:nvSpPr>
          <p:cNvPr id="18" name="Shape 14"/>
          <p:cNvSpPr/>
          <p:nvPr/>
        </p:nvSpPr>
        <p:spPr>
          <a:xfrm>
            <a:off x="0" y="5998464"/>
            <a:ext cx="12188952" cy="45720"/>
          </a:xfrm>
          <a:prstGeom prst="rect">
            <a:avLst/>
          </a:prstGeom>
          <a:solidFill>
            <a:srgbClr val="F5C84B"/>
          </a:solidFill>
          <a:ln/>
        </p:spPr>
      </p:sp>
      <p:sp>
        <p:nvSpPr>
          <p:cNvPr id="19" name="Text 15"/>
          <p:cNvSpPr/>
          <p:nvPr/>
        </p:nvSpPr>
        <p:spPr>
          <a:xfrm>
            <a:off x="731520" y="6144768"/>
            <a:ext cx="10972800" cy="457200"/>
          </a:xfrm>
          <a:prstGeom prst="rect">
            <a:avLst/>
          </a:prstGeom>
          <a:noFill/>
          <a:ln/>
        </p:spPr>
        <p:txBody>
          <a:bodyPr wrap="square" rtlCol="0" anchor="ctr"/>
          <a:lstStyle/>
          <a:p>
            <a:pPr indent="0" marL="0">
              <a:buNone/>
            </a:pPr>
            <a:r>
              <a:rPr lang="en-US" sz="1100" b="1" spc="200" kern="0" dirty="0">
                <a:solidFill>
                  <a:srgbClr val="34D67F"/>
                </a:solidFill>
                <a:latin typeface="Arial" pitchFamily="34" charset="0"/>
                <a:ea typeface="Arial" pitchFamily="34" charset="-122"/>
                <a:cs typeface="Arial" pitchFamily="34" charset="-120"/>
              </a:rPr>
              <a:t>WINN FAMILY T-20 LEAGUE  ·  OPERATING UNDER THE AUTHORITY OF THE WINN FAMILY ASSOCIATION</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DOCUMENT CONTROL</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AUTHORISATION &amp; MODULE DETAILS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graphicFrame>
        <p:nvGraphicFramePr>
          <p:cNvPr id="3" name="Table 0"/>
          <p:cNvGraphicFramePr>
            <a:graphicFrameLocks noGrp="1"/>
          </p:cNvGraphicFramePr>
          <p:nvPr>
            <p:extLst>
              <p:ext uri="{D42A27DB-BD31-4B8C-83A1-F6EECF244321}">
                <p14:modId xmlns:p14="http://schemas.microsoft.com/office/powerpoint/2010/main" val="1579011935"/>
              </p:ext>
            </p:extLst>
          </p:nvPr>
        </p:nvGraphicFramePr>
        <p:xfrm>
          <a:off x="548640" y="1828800"/>
          <a:ext cx="11064240" cy="914400"/>
        </p:xfrm>
        <a:graphic>
          <a:graphicData uri="http://schemas.openxmlformats.org/drawingml/2006/table">
            <a:tbl>
              <a:tblPr/>
              <a:tblGrid>
                <a:gridCol w="2377440"/>
                <a:gridCol w="8686800"/>
              </a:tblGrid>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MODULE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b="1" dirty="0">
                          <a:solidFill>
                            <a:srgbClr val="FFFFFF"/>
                          </a:solidFill>
                          <a:latin typeface="Arial" pitchFamily="34" charset="0"/>
                          <a:ea typeface="Arial" pitchFamily="34" charset="-122"/>
                          <a:cs typeface="Arial" pitchFamily="34" charset="-120"/>
                        </a:rPr>
                        <a:t>WFA815 Player Fitness Self-Assessment</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REFERENCE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WFA/TC/WFA815  ·  Issue 1</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DISCIPLINE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Fitness &amp; Player Development  ·  Advanced  ·  About 50 minutes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ASSESSMENT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20 questions · 80% to pass · 3 attempts · 30 minutes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REQUIRED FIRST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None — open to all members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ISSUING BODY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Winn Family Association — Training Centre</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AUTHORISED BY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Alex Winn, League Founder &amp; Director</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AWARD</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 certificate of completion on a pass (a WFA award, not an external qualification)</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bl>
          </a:graphicData>
        </a:graphic>
      </p:graphicFrame>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MODULE OVERVIEW</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ABOUT THIS MODULE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67512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31520" y="1965960"/>
            <a:ext cx="6309360" cy="4023360"/>
          </a:xfrm>
          <a:prstGeom prst="rect">
            <a:avLst/>
          </a:prstGeom>
          <a:noFill/>
          <a:ln/>
        </p:spPr>
        <p:txBody>
          <a:bodyPr wrap="square" rtlCol="0" anchor="t">
            <a:normAutofit/>
          </a:bodyPr>
          <a:lstStyle/>
          <a:p>
            <a:pPr indent="0" marL="0">
              <a:buNone/>
            </a:pPr>
            <a:r>
              <a:rPr lang="en-US" sz="1300" dirty="0">
                <a:solidFill>
                  <a:srgbClr val="F4F4F0"/>
                </a:solidFill>
                <a:latin typeface="Arial" pitchFamily="34" charset="0"/>
                <a:ea typeface="Arial" pitchFamily="34" charset="-122"/>
                <a:cs typeface="Arial" pitchFamily="34" charset="-120"/>
              </a:rPr>
              <a:t>WFA815 – Player Fitness Self-Assessment brings together everything in the WFA Fitness &amp; Player Development pathway. You will revisit the key principles of training, warm-ups, speed, agility, strength, endurance, mobility, nutrition, recovery, injury prevention, mental skills, goal setting and training logs. You will also learn how to carry out a safe, simple personal fitness self-review, before completing a timed knowledge assessment drawn from across the WFA800 series.</a:t>
            </a:r>
            <a:endParaRPr lang="en-US" sz="13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300" dirty="0"/>
          </a:p>
          <a:p>
            <a:pPr indent="0" marL="0">
              <a:buNone/>
            </a:pPr>
            <a:r>
              <a:rPr lang="en-US" sz="1300" dirty="0">
                <a:solidFill>
                  <a:srgbClr val="F4F4F0"/>
                </a:solidFill>
                <a:latin typeface="Arial" pitchFamily="34" charset="0"/>
                <a:ea typeface="Arial" pitchFamily="34" charset="-122"/>
                <a:cs typeface="Arial" pitchFamily="34" charset="-120"/>
              </a:rPr>
              <a:t>It is for players who have worked through WFA801 to WFA814, which are recommended before you attempt it. You have three attempts and thirty minutes for the assessment. It is a WFA award recognising knowledge, not a medical or fitness clearance. Any self-review activities are optional, should only be done when healthy and warmed up, and are not a substitute for professional medical advice.</a:t>
            </a:r>
            <a:endParaRPr lang="en-US" sz="1300" dirty="0"/>
          </a:p>
        </p:txBody>
      </p:sp>
      <p:sp>
        <p:nvSpPr>
          <p:cNvPr id="8" name="Shape 6"/>
          <p:cNvSpPr/>
          <p:nvPr/>
        </p:nvSpPr>
        <p:spPr>
          <a:xfrm>
            <a:off x="7406640" y="1828800"/>
            <a:ext cx="4206240" cy="4297680"/>
          </a:xfrm>
          <a:prstGeom prst="roundRect">
            <a:avLst>
              <a:gd name="adj" fmla="val 2174"/>
            </a:avLst>
          </a:prstGeom>
          <a:solidFill>
            <a:srgbClr val="0A1F14"/>
          </a:solidFill>
          <a:ln w="12700">
            <a:solidFill>
              <a:srgbClr val="C9A23A"/>
            </a:solidFill>
            <a:prstDash val="solid"/>
          </a:ln>
        </p:spPr>
      </p:sp>
      <p:sp>
        <p:nvSpPr>
          <p:cNvPr id="9" name="Text 7"/>
          <p:cNvSpPr/>
          <p:nvPr/>
        </p:nvSpPr>
        <p:spPr>
          <a:xfrm>
            <a:off x="7589520" y="1965960"/>
            <a:ext cx="384048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WHAT YOU'LL GET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WFA815 Player Fitness Self-Assessment Badge</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Awarded upon successfully completing the WFA815 Player Fitness Self-Assessment training module, recognising your knowledge across the full WFA Fitness &amp; Player Development pathway within the Winn Family Association.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Certificate of Completion</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Official certification confirming you have successfully completed the WFA815 Player Fitness Self-Assessment course and met all required training standards.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WFA Player Fitness &amp; Development Award</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Successfully completing this self-assessment earns the WFA Player Fitness &amp; Development Award, recognising your knowledge across the full WFA800 Fitness &amp; Player Development pathway.</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WE ARE HERE TO HELP</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NEED HELP? JUST ASK</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0D5C32"/>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DURING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Put your hand up or ask your coach — there is no such thing as a silly question.</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Finding it hard, or too easy? Ask — every activity can be made easier or harder.</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Hurt, unwell or feeling dizzy? Stop, sit out and tell a coach straight away.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Need water, a break or the toilet? Just let a coach know.</a:t>
            </a:r>
            <a:endParaRPr lang="en-US" sz="1100" dirty="0"/>
          </a:p>
        </p:txBody>
      </p:sp>
      <p:sp>
        <p:nvSpPr>
          <p:cNvPr id="8" name="Shape 6"/>
          <p:cNvSpPr/>
          <p:nvPr/>
        </p:nvSpPr>
        <p:spPr>
          <a:xfrm>
            <a:off x="4297680" y="1828800"/>
            <a:ext cx="3566160" cy="4297680"/>
          </a:xfrm>
          <a:prstGeom prst="roundRect">
            <a:avLst>
              <a:gd name="adj" fmla="val 2564"/>
            </a:avLst>
          </a:prstGeom>
          <a:solidFill>
            <a:srgbClr val="0B1A12"/>
          </a:solidFill>
          <a:ln w="12700">
            <a:solidFill>
              <a:srgbClr val="F2B01E"/>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F2B01E"/>
                </a:solidFill>
                <a:latin typeface="Arial" pitchFamily="34" charset="0"/>
                <a:ea typeface="Arial" pitchFamily="34" charset="-122"/>
                <a:cs typeface="Arial" pitchFamily="34" charset="-120"/>
              </a:rPr>
              <a:t>WORRIED ABOUT SOMETHING?</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If anything or anyone makes you feel unsafe or upset, tell your coach or the Welfare Officer — the same day.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 can also report a concern online at winnfamilyleague.com/association/safeguarding.</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In an emergency, call 999.</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C9A23A"/>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AFTER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Questions about today? Email info@winnfamilyleague.com.</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Your certificates, progress and feedback form are in the members' area — winnfamilyleague.com/my.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Free one-to-one coaching for league members, any day 9am–6pm.</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YOUR LEARNING PATHWAY</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WHERE THIS MODULE FITS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10241A"/>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REQUIRED FIRST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50" i="1" dirty="0">
                <a:solidFill>
                  <a:srgbClr val="CFCFC7"/>
                </a:solidFill>
                <a:latin typeface="Arial" pitchFamily="34" charset="0"/>
                <a:ea typeface="Arial" pitchFamily="34" charset="-122"/>
                <a:cs typeface="Arial" pitchFamily="34" charset="-120"/>
              </a:rPr>
              <a:t>None — you can start straight away.</a:t>
            </a:r>
            <a:endParaRPr lang="en-US" sz="1100" dirty="0"/>
          </a:p>
        </p:txBody>
      </p:sp>
      <p:sp>
        <p:nvSpPr>
          <p:cNvPr id="8" name="Shape 6"/>
          <p:cNvSpPr/>
          <p:nvPr/>
        </p:nvSpPr>
        <p:spPr>
          <a:xfrm>
            <a:off x="4297680" y="1828800"/>
            <a:ext cx="3566160" cy="4297680"/>
          </a:xfrm>
          <a:prstGeom prst="roundRect">
            <a:avLst>
              <a:gd name="adj" fmla="val 2564"/>
            </a:avLst>
          </a:prstGeom>
          <a:solidFill>
            <a:srgbClr val="10241A"/>
          </a:solidFill>
          <a:ln w="12700">
            <a:solidFill>
              <a:srgbClr val="0D5C32"/>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RECOMMENDED PREPARATION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WFA801 Cricket Fitness Fundamentals</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WFA802 Dynamic Warm-Ups and Cool-Downs</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WFA803 Speed and Acceleration</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WFA804 Agility and Change of Direction</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WFA805 Strength and Conditioning for Cricket</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WFA806 Endurance for Longer Fielding Spells</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WFA807 Mobility and Flexibility</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WFA808 Hydration and Matchday Nutrition</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WFA809 Sleep, Rest and Recovery</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WFA810 Injury Prevention and Recognising Warning Signs</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16C265"/>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THIS MODULE UNLOCKS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50" i="1" dirty="0">
                <a:solidFill>
                  <a:srgbClr val="CFCFC7"/>
                </a:solidFill>
                <a:latin typeface="Arial" pitchFamily="34" charset="0"/>
                <a:ea typeface="Arial" pitchFamily="34" charset="-122"/>
                <a:cs typeface="Arial" pitchFamily="34" charset="-120"/>
              </a:rPr>
              <a:t>The next stage of your pathway.</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6949440" y="-1463040"/>
            <a:ext cx="7315200" cy="7315200"/>
          </a:xfrm>
          <a:prstGeom prst="ellipse">
            <a:avLst/>
          </a:prstGeom>
          <a:solidFill>
            <a:srgbClr val="14A659">
              <a:alpha val="40000"/>
            </a:srgbClr>
          </a:solidFill>
          <a:ln/>
        </p:spPr>
      </p:sp>
      <p:sp>
        <p:nvSpPr>
          <p:cNvPr id="3" name="Text 1"/>
          <p:cNvSpPr/>
          <p:nvPr/>
        </p:nvSpPr>
        <p:spPr>
          <a:xfrm>
            <a:off x="640080" y="1097280"/>
            <a:ext cx="4114800" cy="2103120"/>
          </a:xfrm>
          <a:prstGeom prst="rect">
            <a:avLst/>
          </a:prstGeom>
          <a:noFill/>
          <a:ln/>
        </p:spPr>
        <p:txBody>
          <a:bodyPr wrap="square" rtlCol="0" anchor="ctr"/>
          <a:lstStyle/>
          <a:p>
            <a:pPr indent="0" marL="0">
              <a:buNone/>
            </a:pPr>
            <a:r>
              <a:rPr lang="en-US" sz="13000" b="1" dirty="0">
                <a:solidFill>
                  <a:srgbClr val="F5C84B"/>
                </a:solidFill>
                <a:latin typeface="Georgia" pitchFamily="34" charset="0"/>
                <a:ea typeface="Georgia" pitchFamily="34" charset="-122"/>
                <a:cs typeface="Georgia" pitchFamily="34" charset="-120"/>
              </a:rPr>
              <a:t>09</a:t>
            </a:r>
            <a:endParaRPr lang="en-US" sz="13000" dirty="0"/>
          </a:p>
        </p:txBody>
      </p:sp>
      <p:sp>
        <p:nvSpPr>
          <p:cNvPr id="4" name="Shape 2"/>
          <p:cNvSpPr/>
          <p:nvPr/>
        </p:nvSpPr>
        <p:spPr>
          <a:xfrm>
            <a:off x="685800" y="3291840"/>
            <a:ext cx="2011680" cy="73152"/>
          </a:xfrm>
          <a:prstGeom prst="rect">
            <a:avLst/>
          </a:prstGeom>
          <a:solidFill>
            <a:srgbClr val="F5C84B"/>
          </a:solidFill>
          <a:ln/>
        </p:spPr>
      </p:sp>
      <p:sp>
        <p:nvSpPr>
          <p:cNvPr id="5" name="Text 3"/>
          <p:cNvSpPr/>
          <p:nvPr/>
        </p:nvSpPr>
        <p:spPr>
          <a:xfrm>
            <a:off x="640080" y="3520440"/>
            <a:ext cx="10515600" cy="914400"/>
          </a:xfrm>
          <a:prstGeom prst="rect">
            <a:avLst/>
          </a:prstGeom>
          <a:noFill/>
          <a:ln/>
        </p:spPr>
        <p:txBody>
          <a:bodyPr wrap="square" rtlCol="0" anchor="ctr"/>
          <a:lstStyle/>
          <a:p>
            <a:pPr indent="0" marL="0">
              <a:buNone/>
            </a:pPr>
            <a:r>
              <a:rPr lang="en-US" sz="4000" b="1" spc="200" kern="0" dirty="0">
                <a:solidFill>
                  <a:srgbClr val="FFFFFF"/>
                </a:solidFill>
                <a:latin typeface="Georgia" pitchFamily="34" charset="0"/>
                <a:ea typeface="Georgia" pitchFamily="34" charset="-122"/>
                <a:cs typeface="Georgia" pitchFamily="34" charset="-120"/>
              </a:rPr>
              <a:t>THE LESSONS</a:t>
            </a:r>
            <a:endParaRPr lang="en-US" sz="4000" dirty="0"/>
          </a:p>
        </p:txBody>
      </p:sp>
      <p:sp>
        <p:nvSpPr>
          <p:cNvPr id="6" name="Text 4"/>
          <p:cNvSpPr/>
          <p:nvPr/>
        </p:nvSpPr>
        <p:spPr>
          <a:xfrm>
            <a:off x="658368" y="4434840"/>
            <a:ext cx="8686800" cy="1463040"/>
          </a:xfrm>
          <a:prstGeom prst="rect">
            <a:avLst/>
          </a:prstGeom>
          <a:noFill/>
          <a:ln/>
        </p:spPr>
        <p:txBody>
          <a:bodyPr wrap="square" rtlCol="0" anchor="t">
            <a:normAutofit/>
          </a:bodyPr>
          <a:lstStyle/>
          <a:p>
            <a:pPr indent="0" marL="0">
              <a:buNone/>
            </a:pPr>
            <a:r>
              <a:rPr lang="en-US" sz="1400" dirty="0">
                <a:solidFill>
                  <a:srgbClr val="F4F4F0"/>
                </a:solidFill>
                <a:latin typeface="Arial" pitchFamily="34" charset="0"/>
                <a:ea typeface="Arial" pitchFamily="34" charset="-122"/>
                <a:cs typeface="Arial" pitchFamily="34" charset="-120"/>
              </a:rPr>
              <a:t>1. About This Self-Assessment   ·   2. Review: Fundamentals and Warm-Ups   ·   3. Review: Speed, Agility and Strength   ·   4. Review: Endurance and Mobility   ·   5. Review: Nutrition, Hydration and Recovery   ·   6. Review: Injury Prevention and Warning Signs   ·   7. Review: Mental Skills, Goals and Logs   ·   8. Your Personal Fitness Self-Review   ·   9. Using Your Results and Next Steps</a:t>
            </a:r>
            <a:endParaRPr lang="en-US" sz="1400" dirty="0"/>
          </a:p>
        </p:txBody>
      </p:sp>
      <p:sp>
        <p:nvSpPr>
          <p:cNvPr id="7" name="Shape 5"/>
          <p:cNvSpPr/>
          <p:nvPr/>
        </p:nvSpPr>
        <p:spPr>
          <a:xfrm>
            <a:off x="9582912" y="4507992"/>
            <a:ext cx="950976" cy="950976"/>
          </a:xfrm>
          <a:prstGeom prst="ellipse">
            <a:avLst/>
          </a:prstGeom>
          <a:solidFill>
            <a:srgbClr val="05130B"/>
          </a:solidFill>
          <a:ln w="31750">
            <a:solidFill>
              <a:srgbClr val="F5C84B"/>
            </a:solidFill>
            <a:prstDash val="solid"/>
          </a:ln>
        </p:spPr>
      </p:sp>
      <p:pic>
        <p:nvPicPr>
          <p:cNvPr id="8" name="Image 0" descr="preencoded.png">    </p:cNvPr>
          <p:cNvPicPr>
            <a:picLocks noChangeAspect="1"/>
          </p:cNvPicPr>
          <p:nvPr/>
        </p:nvPicPr>
        <p:blipFill>
          <a:blip r:embed="rId1"/>
          <a:stretch>
            <a:fillRect/>
          </a:stretch>
        </p:blipFill>
        <p:spPr>
          <a:xfrm>
            <a:off x="9646920" y="4572000"/>
            <a:ext cx="822960" cy="822960"/>
          </a:xfrm>
          <a:prstGeom prst="rect">
            <a:avLst/>
          </a:prstGeom>
        </p:spPr>
      </p:pic>
      <p:sp>
        <p:nvSpPr>
          <p:cNvPr id="9" name="Shape 6"/>
          <p:cNvSpPr/>
          <p:nvPr/>
        </p:nvSpPr>
        <p:spPr>
          <a:xfrm>
            <a:off x="10588752" y="4507992"/>
            <a:ext cx="950976" cy="950976"/>
          </a:xfrm>
          <a:prstGeom prst="ellipse">
            <a:avLst/>
          </a:prstGeom>
          <a:solidFill>
            <a:srgbClr val="FBF7EA"/>
          </a:solidFill>
          <a:ln w="31750">
            <a:solidFill>
              <a:srgbClr val="F5C84B"/>
            </a:solidFill>
            <a:prstDash val="solid"/>
          </a:ln>
        </p:spPr>
      </p:sp>
      <p:pic>
        <p:nvPicPr>
          <p:cNvPr id="10" name="Image 1" descr="preencoded.png">    </p:cNvPr>
          <p:cNvPicPr>
            <a:picLocks noChangeAspect="1"/>
          </p:cNvPicPr>
          <p:nvPr/>
        </p:nvPicPr>
        <p:blipFill>
          <a:blip r:embed="rId2"/>
          <a:stretch>
            <a:fillRect/>
          </a:stretch>
        </p:blipFill>
        <p:spPr>
          <a:xfrm>
            <a:off x="10735056" y="4654296"/>
            <a:ext cx="658368" cy="658368"/>
          </a:xfrm>
          <a:prstGeom prst="rect">
            <a:avLst/>
          </a:prstGeom>
        </p:spPr>
      </p:pic>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1 OF 9</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ABOUT THIS SELF-ASSESSMENT</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Part one: an optional personal fitness self-review</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Part two: twenty questions, thirty minutes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Up to three attempts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Recognises knowledge, not medical clearance</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this self-assessment works. It has two parts. The first is a personal fitness self-review, a set of simple, optional activities and reflections to help you understand where you are now. The second is a knowledge assessment of twenty questions drawn from across the WFA800 series, with a thirty-minute time limit and up to three attempts. The assessment recognises what you know. It is not a medical check and does not confirm that you are fit to play. Take your time with the review lessons that follow, revisit any earlier modules you feel less confident about, and attempt the questions when you feel ready.</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2 OF 9</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REVIEW: FUNDAMENTALS AND WARM-UPS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Train for short, explosive efforts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Specificity, overload, recovery and consistency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RAMP: Raise, Activate, Mobilise, Potentiate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Dynamic before play, static in the cool-down</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review the foundations from WFA801 and WFA802. Cricket is a game of short, explosive efforts with recovery in between, so training should reflect that pattern. The key principles are specificity, progressive overload, recovery, consistency, individuality and reversibility. Always start safely: speak to a GP if you have health concerns, build gradually and stop for chest pain, dizziness or faintness. Every session begins with a warm-up using the RAMP framework of Raise, Activate, Mobilise and Potentiate, with dynamic movements before play and gentle static stretches in the cool-down. Bowlers build gradually to full pace, and everyone re-warms after a long delay.</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3 OF 9</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REVIEW: SPEED, AGILITY AND STRENGTH</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Acceleration: lean from ankles, drive arms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Run the first hard; turn facing the ball</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Decelerate safely; most agility is reactive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Technique before load; juniors supervised</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review WFA803, WFA804 and WFA805. Most cricket sprints are under twenty metres, so acceleration matters most: lean from the ankles, drive the arms and take short, powerful first steps. Run the first run hard, carry the bat in one hand, call clearly and turn facing the ball. Agility starts with safe deceleration, with knees tracking over toes, and a well-timed ready position or split step. Most agility in matches is reactive. Strength training covers the squat, hinge, lunge, push, pull, carry and rotation, with technique before load and a couple of repetitions in reserve. Junior strength work is always supervised and technique-first.</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4 OF 9</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REVIEW: ENDURANCE AND MOBILITY</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Endurance: repeat efforts and recover quickly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Aerobic base, then gradual interval work</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Mobility is active, controlled range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Little and often; stop for sharp pain</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review WFA806 and WFA807. A T20 fielding innings lasts around ninety minutes, and cricket endurance means repeating short efforts and recovering quickly. Build an aerobic base at talking pace, then add repeated sprint and interval work gradually, around once a week. Fatigue reduces accuracy and concentration, so fitter players stay sharp later. Watch for signs of heat illness and drink regularly. Mobility is active, controlled range of movement, while flexibility is how far a joint can be stretched. Key areas are the hips, upper back, shoulders, hamstrings and ankles. Little and often works best, and sharp pain, numbness or joint pain mean stop.</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5 OF 9</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REVIEW: NUTRITION, HYDRATION AND RECOVERY</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Pale straw urine; sip regularly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Carbohydrate meal three to four hours before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Refuel with carbohydrate and protein</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Sleep: adults seven to nine, teens eight to ten</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review WFA808 and WFA809. Start matches well hydrated, aim for pale straw coloured urine, and sip regularly rather than waiting for thirst. Eat a balanced, carbohydrate-based meal three to four hours before play, avoid new foods on matchday, and refuel with carbohydrate and protein afterwards. Supplements are usually unnecessary, energy drinks are not suitable for young people, and restrictive diets are never appropriate for juniors. Recovery is where fitness is built. Most adults need seven to nine hours of sleep and teenagers around eight to ten. Plan rest days, use active recovery, understand normal muscle soreness, and watch for signs you are doing too much.</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6 OF 9</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REVIEW: INJURY PREVENTION AND WARNING SIGNS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Warm-ups, conditioning and gradual workloads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Follow ECB fast bowling directives for juniors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Notice, stop and report; do not diagnose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If in doubt, sit them out; emergencies call 999</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review WFA810. Many injuries can be made less likely through good warm-ups, conditioning, gradual increases in workload, correct protective equipment and checking the ground for hazards. Young fast bowlers face higher back injury risk, so follow the ECB fast bowling directives and the WFA competition regulations. Your role is to notice, stop and report, not to diagnose. Stop and seek assessment for sharp pain, swelling, deformity, numbness or inability to bear weight. After any blow to the head, if in doubt, sit them out, with no return to play that day. Chest pain, collapse or fainting during exercise are emergencies, so call 999.</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7 OF 9</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REVIEW: MENTAL SKILLS, GOALS AND LOGS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Switch on and off; control the controllables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Confidence bank, imagery and routines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SMART goals in a one-page plan</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Session load equals effort rating times minutes</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review WFA811 to WFA814. Switch on for each ball and off in between, focus on what you can control, use slow breathing and short instructional cue words, and reset quickly after mistakes. Build confidence through preparation and a confidence bank, use imagery at real speed, keep positive body language and use short, consistent pre-ball routines. Set linked outcome, performance and process goals, make them SMART, and build a one-page development plan reviewed every four to six weeks. Keep a simple log, calculate session load by multiplying effort rating by minutes, track wellbeing, and watch for sudden spikes in load.</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8 OF 9</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YOUR PERSONAL FITNESS SELF-REVIEW</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Only when healthy; if in doubt, ask a GP</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Full warm-up first; juniors supervised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Simple activities like a timed run-a-three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Record a personal baseline; stop if unwell</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to complete an optional personal fitness self-review safely. Only take part if you are healthy, free from injury, and have no medical reason to avoid exercise; if in doubt, ask your GP first. Always complete a full warm-up. Simple activities might include timing a run-a-three between the wickets, recording how many good-quality press-ups or bodyweight squats you can complete, checking a knee-to-wall ankle movement, or noting how you feel after a set of shuttles. Juniors should only take part with appropriate adult supervision. Record the results in your log as a personal baseline, not to compare with others. Stop immediately if you feel pain, dizziness or unwell.</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9 OF 9</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USING YOUR RESULTS AND NEXT STEPS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Compare your baseline with your plan</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Repeat the same activities every couple of months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Celebrate progress and adjust the plan</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The award recognises knowledge, not fitness status</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to use your self-review and assessment results. Compare your baseline with your goals and development plan, and choose one or two areas to focus on next. Repeat the same self-review activities in the same way every couple of months, so the comparison is fair. Celebrate improvements and adjust your plan where progress is slow. Share your findings with a coach or captain if you would like support. Remember that this award recognises your knowledge, not your fitness level or medical status. Keep learning, keep enjoying your cricket, and keep looking after yourself and your teammates across the Winn Family T-20 League.</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FURTHER LEARNING</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REFERENCE VIDEOS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500" b="1" u="sng" dirty="0">
                <a:solidFill>
                  <a:srgbClr val="FFFFFF"/>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Fitness Training With England Cricket Superstars | Core, Pace Power Workout | Vitality Fit 4 Cricket</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England &amp; Wales Cricket Board — England players demonstrate a cricket fitness workout covering core, pace and power.  ·  https://www.youtube.com/watch?v=_kiPmPtHr7M</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a:p>
            <a:pPr indent="0" marL="0">
              <a:buNone/>
            </a:pPr>
            <a:r>
              <a:rPr lang="en-US" sz="1500" b="1" u="sng" dirty="0">
                <a:solidFill>
                  <a:srgbClr val="FFFFFF"/>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England Cricket fitness day - who won the Yo-Yo Test?</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England &amp; Wales Cricket Board — shows how England use fitness testing such as the Yo-Yo test.  ·  https://www.youtube.com/watch?v=kOvj8a3Ed60</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ASSESSMENT</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READY FOR THE TEST?</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HOW IT WORKS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20 questions, marked instantly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80% needed to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3 attempts allowed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30-minute time limit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Certificate issued automatically on a pass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Shape 0"/>
          <p:cNvSpPr/>
          <p:nvPr/>
        </p:nvSpPr>
        <p:spPr>
          <a:xfrm>
            <a:off x="-1828800" y="2286000"/>
            <a:ext cx="6400800" cy="6400800"/>
          </a:xfrm>
          <a:prstGeom prst="ellipse">
            <a:avLst/>
          </a:prstGeom>
          <a:solidFill>
            <a:srgbClr val="14A659">
              <a:alpha val="35000"/>
            </a:srgbClr>
          </a:solidFill>
          <a:ln/>
        </p:spPr>
      </p:sp>
      <p:sp>
        <p:nvSpPr>
          <p:cNvPr id="3" name="Shape 1"/>
          <p:cNvSpPr/>
          <p:nvPr/>
        </p:nvSpPr>
        <p:spPr>
          <a:xfrm>
            <a:off x="5330952" y="621792"/>
            <a:ext cx="1499616" cy="1499616"/>
          </a:xfrm>
          <a:prstGeom prst="ellipse">
            <a:avLst/>
          </a:prstGeom>
          <a:solidFill>
            <a:srgbClr val="FBF7EA"/>
          </a:solidFill>
          <a:ln w="31750">
            <a:solidFill>
              <a:srgbClr val="F5C84B"/>
            </a:solidFill>
            <a:prstDash val="solid"/>
          </a:ln>
        </p:spPr>
      </p:sp>
      <p:pic>
        <p:nvPicPr>
          <p:cNvPr id="4" name="Image 0" descr="preencoded.png">    </p:cNvPr>
          <p:cNvPicPr>
            <a:picLocks noChangeAspect="1"/>
          </p:cNvPicPr>
          <p:nvPr/>
        </p:nvPicPr>
        <p:blipFill>
          <a:blip r:embed="rId1"/>
          <a:stretch>
            <a:fillRect/>
          </a:stretch>
        </p:blipFill>
        <p:spPr>
          <a:xfrm>
            <a:off x="5532120" y="822960"/>
            <a:ext cx="1097280" cy="1097280"/>
          </a:xfrm>
          <a:prstGeom prst="rect">
            <a:avLst/>
          </a:prstGeom>
        </p:spPr>
      </p:pic>
      <p:sp>
        <p:nvSpPr>
          <p:cNvPr id="5" name="Text 2"/>
          <p:cNvSpPr/>
          <p:nvPr/>
        </p:nvSpPr>
        <p:spPr>
          <a:xfrm>
            <a:off x="457200" y="2331720"/>
            <a:ext cx="11274552" cy="822960"/>
          </a:xfrm>
          <a:prstGeom prst="rect">
            <a:avLst/>
          </a:prstGeom>
          <a:noFill/>
          <a:ln/>
        </p:spPr>
        <p:txBody>
          <a:bodyPr wrap="square" rtlCol="0" anchor="ctr"/>
          <a:lstStyle/>
          <a:p>
            <a:pPr algn="ctr" indent="0" marL="0">
              <a:buNone/>
            </a:pPr>
            <a:r>
              <a:rPr lang="en-US" sz="4000" b="1" spc="300" kern="0" dirty="0">
                <a:solidFill>
                  <a:srgbClr val="FFFFFF"/>
                </a:solidFill>
                <a:latin typeface="Georgia" pitchFamily="34" charset="0"/>
                <a:ea typeface="Georgia" pitchFamily="34" charset="-122"/>
                <a:cs typeface="Georgia" pitchFamily="34" charset="-120"/>
              </a:rPr>
              <a:t>THANK YOU</a:t>
            </a:r>
            <a:endParaRPr lang="en-US" sz="4000" dirty="0"/>
          </a:p>
        </p:txBody>
      </p:sp>
      <p:sp>
        <p:nvSpPr>
          <p:cNvPr id="6" name="Text 3"/>
          <p:cNvSpPr/>
          <p:nvPr/>
        </p:nvSpPr>
        <p:spPr>
          <a:xfrm>
            <a:off x="457200" y="3154680"/>
            <a:ext cx="11274552" cy="457200"/>
          </a:xfrm>
          <a:prstGeom prst="rect">
            <a:avLst/>
          </a:prstGeom>
          <a:noFill/>
          <a:ln/>
        </p:spPr>
        <p:txBody>
          <a:bodyPr wrap="square" rtlCol="0" anchor="ctr"/>
          <a:lstStyle/>
          <a:p>
            <a:pPr algn="ctr" indent="0" marL="0">
              <a:buNone/>
            </a:pPr>
            <a:r>
              <a:rPr lang="en-US" sz="1600" dirty="0">
                <a:solidFill>
                  <a:srgbClr val="F4F4F0"/>
                </a:solidFill>
                <a:latin typeface="Arial" pitchFamily="34" charset="0"/>
                <a:ea typeface="Arial" pitchFamily="34" charset="-122"/>
                <a:cs typeface="Arial" pitchFamily="34" charset="-120"/>
              </a:rPr>
              <a:t>You have reached the end of WFA815 Player Fitness Self-Assessment.</a:t>
            </a:r>
            <a:endParaRPr lang="en-US" sz="1600" dirty="0"/>
          </a:p>
        </p:txBody>
      </p:sp>
      <p:sp>
        <p:nvSpPr>
          <p:cNvPr id="7" name="Shape 4"/>
          <p:cNvSpPr/>
          <p:nvPr/>
        </p:nvSpPr>
        <p:spPr>
          <a:xfrm>
            <a:off x="5184648" y="3840480"/>
            <a:ext cx="1828800" cy="45720"/>
          </a:xfrm>
          <a:prstGeom prst="rect">
            <a:avLst/>
          </a:prstGeom>
          <a:solidFill>
            <a:srgbClr val="F5C84B"/>
          </a:solidFill>
          <a:ln/>
        </p:spPr>
      </p:sp>
      <p:sp>
        <p:nvSpPr>
          <p:cNvPr id="8" name="Text 5"/>
          <p:cNvSpPr/>
          <p:nvPr/>
        </p:nvSpPr>
        <p:spPr>
          <a:xfrm>
            <a:off x="457200" y="4023360"/>
            <a:ext cx="11274552" cy="1005840"/>
          </a:xfrm>
          <a:prstGeom prst="rect">
            <a:avLst/>
          </a:prstGeom>
          <a:noFill/>
          <a:ln/>
        </p:spPr>
        <p:txBody>
          <a:bodyPr wrap="square" rtlCol="0" anchor="ctr"/>
          <a:lstStyle/>
          <a:p>
            <a:pPr algn="ctr" indent="0" marL="0">
              <a:buNone/>
            </a:pPr>
            <a:r>
              <a:rPr lang="en-US" sz="2400" i="1" dirty="0">
                <a:solidFill>
                  <a:srgbClr val="F5C84B"/>
                </a:solidFill>
                <a:latin typeface="Georgia" pitchFamily="34" charset="0"/>
                <a:ea typeface="Georgia" pitchFamily="34" charset="-122"/>
                <a:cs typeface="Georgia" pitchFamily="34" charset="-120"/>
              </a:rPr>
              <a:t>Alex Winn</a:t>
            </a:r>
            <a:endParaRPr lang="en-US" sz="2400" dirty="0"/>
          </a:p>
          <a:p>
            <a:pPr algn="ctr" indent="0" marL="0">
              <a:buNone/>
            </a:pPr>
            <a:r>
              <a:rPr lang="en-US" sz="1200" dirty="0">
                <a:solidFill>
                  <a:srgbClr val="CFCFC7"/>
                </a:solidFill>
                <a:latin typeface="Arial" pitchFamily="34" charset="0"/>
                <a:ea typeface="Arial" pitchFamily="34" charset="-122"/>
                <a:cs typeface="Arial" pitchFamily="34" charset="-120"/>
              </a:rPr>
              <a:t>League Founder &amp; Director  ·  Winn Family Association</a:t>
            </a:r>
            <a:endParaRPr lang="en-US" sz="2400" dirty="0"/>
          </a:p>
        </p:txBody>
      </p:sp>
      <p:sp>
        <p:nvSpPr>
          <p:cNvPr id="9" name="Text 6"/>
          <p:cNvSpPr/>
          <p:nvPr/>
        </p:nvSpPr>
        <p:spPr>
          <a:xfrm>
            <a:off x="457200" y="5257800"/>
            <a:ext cx="11274552" cy="457200"/>
          </a:xfrm>
          <a:prstGeom prst="rect">
            <a:avLst/>
          </a:prstGeom>
          <a:noFill/>
          <a:ln/>
        </p:spPr>
        <p:txBody>
          <a:bodyPr wrap="square" rtlCol="0" anchor="ctr">
            <a:normAutofit/>
          </a:bodyPr>
          <a:lstStyle/>
          <a:p>
            <a:pPr algn="ctr" indent="0" marL="0">
              <a:buNone/>
            </a:pPr>
            <a:r>
              <a:rPr lang="en-US" sz="1300" b="1" dirty="0">
                <a:solidFill>
                  <a:srgbClr val="34D67F"/>
                </a:solidFill>
                <a:latin typeface="Arial" pitchFamily="34" charset="0"/>
                <a:ea typeface="Arial" pitchFamily="34" charset="-122"/>
                <a:cs typeface="Arial" pitchFamily="34" charset="-120"/>
              </a:rPr>
              <a:t>Keep learning in the WFA Training Centre</a:t>
            </a:r>
            <a:endParaRPr lang="en-US" sz="13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18</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Winn Family Association · Winn Family T-20 League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WFA815 Player Fitness Self-Assessment — Official module slides</dc:title>
  <dc:subject>Fitness &amp; Player Development · Ref. WFA/TC/WFA815</dc:subject>
  <dc:creator>Winn Family Association</dc:creator>
  <cp:lastModifiedBy>Winn Family Association</cp:lastModifiedBy>
  <cp:revision>1</cp:revision>
  <dcterms:created xsi:type="dcterms:W3CDTF">2026-11-02T11:12:40Z</dcterms:created>
  <dcterms:modified xsi:type="dcterms:W3CDTF">2026-11-02T11:12:40Z</dcterms:modified>
</cp:coreProperties>
</file>