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WFA915 Match Umpire Assessment, an official Winn Family Association Training Centre module.
Complete your full WFA Match Umpire Assessment: standing in a league match under observation and passing the final knowledge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WFA915 – Match Umpire Assessment is the capstone of the WFA Umpiring &amp; Officiating pathway. Building on your practical observation and written examination, you will be assessed by an authorised WFA assessor while standing in a full league match, and you will complete a final 20-question knowledge check drawn from the whole series. The lessons explain the assessment criteria, the standard expected of a WFA Match Umpire, and your responsibilities once accredited.
It is for members who have completed WFA913 and WFA914. Register your interest so an assessor can approve you. Success unlocks WFA916 and WFA917.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WFA913 Umpiring Practical Observation, WFA914 Umpiring Written Examination.
Passing this module unlocks: WFA916 Advanced Match Management, WFA917 Umpire Development and Performance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ABOUT THE MATCH UMPIRE ASSESSMENT — say:
In this lesson you will learn what the Match Umpire Assessment involves. It has two parts. The first is a full match assessment in a Winn Family T-20 League fixture, where an authorised WFA assessor watches your whole matchday from arrival to post-match duties. The second is a twenty-question knowledge check covering the entire pathway. Before either part, register your interest so that an assessor or the committee can confirm you are ready and approve you. You may attempt the assessment up to three times. On success, you become a WFA Match Umpire, recognised within our league. Remember, this is a WFA award and not an ECB umpire qualification.
Key points: Part one: full observed league match; Part two: twenty-question knowledge check; Register interest for assessor approval; A WFA award, not an ECB qualification.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STANDARD EXPECTED — say:
In this lesson you will learn what distinguishes a WFA Match Umpire. At the observation stage you showed you could umpire safely and competently. At this stage the assessor looks for consistency across a whole match, independent management of situations without prompting, and the confidence to take difficult decisions. You should be able to lead the pre-match process, guide a less experienced colleague, manage the scorers and captains smoothly, apply T20 and WFA regulations accurately, and handle conduct issues proportionately. You are not expected to be flawless, but your decisions should be well reasoned and your match management should give both teams confidence from the first ball to the last.
Key points: Consistency across the whole match; Independent management without prompting; Confidence with difficult decisions; Able to support a less experienced colleague.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LEADING THE PRE-MATCH PROCESS — say:
In this lesson you will review how to lead matchday preparation as a senior umpire. Arrive early and agree roles with your colleague. Lead the inspection of the pitch, creases, boundary, fielding circles and hazards. Chair the meeting with the captains, covering hours, intervals, balls, the competition and any special conditions, and record what was agreed. Conduct the toss correctly under Law 13 and confirm players have been nominated. Brief the scorers on signals and acknowledgements and agree check-in times. Agree your discreet signals with your colleague and recap T20 specifics such as powerplay, bowling limits, short-ball limits and free hits. Walk out together ready to start on time.
Key points: Agree roles and lead the inspection; Chair the captains' meeting and record it; Conduct the toss under Law 13; Brief scorers and recap T20 specifics.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CONSISTENCY THROUGH THE MATCH — say:
In this lesson you will learn how to maintain standards for a whole match. Concentration naturally dips, especially late in an innings, in the heat, or after a contentious incident. Build in mental resets, such as a deep breath and a quick check of your counter at the start of each over. Apply the same wide line in the nineteenth over as in the first. Give each appeal the same care, whether it is the first of the day or the last ball of a close finish. Keep hydrated and protected from the sun. The assessor will compare your early, middle and late performance, so consistency throughout is just as important as accuracy.
Key points: Reset your focus at each over; Same standards in over one and over twenty; Give every appeal the same care; Look after hydration and concentration.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HANDLING THE UNEXPECTED — say:
In this lesson you will prepare for unusual events. In a full match, something unexpected often happens: an injury, a ball lost, a dog on the field, a sudden shower, a disputed boundary or a heated exchange. The assessor is interested in how you handle it. Stay calm, stop play if needed by calling dead ball, consult your colleague, apply the relevant Law or WFA regulation, communicate clearly with both captains and the scorers, and record what happened. If safety is at risk, prioritise it. If you cannot find a definitive answer on the field, make a fair and reasoned decision, explain it, and refer any unresolved issue to the WFA afterwards.
Key points: Stay calm and call dead ball if needed; Consult, apply the Law, communicate; Safety always comes first; Refer unresolved issues to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POST-MATCH AND REPORTING — say:
In this lesson you will review the end of the matchday. Confirm the result with the scorers, including any points implications and whether a tie-breaker was required under the WFA competition regulations. Sign the scoresheet if required. Complete the WFA match report, including any misconduct, injuries, ground issues or unusual incidents, using factual language. Thank both captains, the scorers and the ground staff. Return equipment. The assessor will expect this to be done thoroughly and promptly, because accurate records protect the integrity of the league table and help the WFA respond to any issues raised by clubs after the match.
Key points: Confirm result and points with scorers; Complete the WFA match report factually; Thank everyone involved; Accurate records protect the 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THE KNOWLEDGE CHECK — say:
In this lesson you will prepare for the final knowledge check. It contains twenty questions drawn from the whole series, from the Laws for umpires and positioning through to T20 regulations, conduct and decision-making. Many questions present match situations, so think as if you are on the field. Revise your notes from WFA914, especially the areas you found hardest. Pay attention to the details that commonly catch candidates out: the dismissals possible from a no-ball or wide, the jurisdiction of each umpire, the levels of misconduct, the fielding restrictions, the toss timings and the bowling replacement rule. Read every question carefully and take your time.
Key points: Twenty questions from the whole series; Many are match situations; Revise your WFA914 notes; Watch for common detail traps.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YOUR DEBRIEF AND OUTCOME — say:
In this lesson you will learn what happens after the assessment. The assessor will debrief you soon after the match, covering strengths and any development areas, and will provide written feedback. The committee will confirm your result once both parts are complete. If you meet the standard, you will receive your WFA Match Umpire Award and may be appointed to WFA league matches. If not, you will receive a clear action plan and can re-attempt, up to three times in total. Either way, use the feedback constructively. Many umpires find that preparing for this assessment is where their umpiring improves most quickly.
Key points: Debrief and written feedback; Committee confirms the result; Successful candidates may be appointed; Clear action plan if not yet at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YOUR RESPONSIBILITIES AS A WFA MATCH UMPIRE — say:
In this lesson you will learn what is expected once you are accredited. Keep your knowledge current by checking for updates to the Laws and the WFA competition regulations each season. Make yourself available for appointments where you can, and let the league know promptly if you cannot attend. Uphold the Spirit of Cricket and remain impartial, including in matches involving family or friends. Support newer umpires by sharing your experience. Report safeguarding concerns and misconduct properly. Continue to develop through WFA916 Advanced Match Management and WFA917 Umpire Development and Performance Review. If you want a recognised qualification, consider the ECB Umpiring Course through the ACO.
Key points: Keep up to date each season; Be reliable for appointments; Remain impartial and uphold the Spirit; Consider the ECB Umpiring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
Locked until you have passed: WFA913 Umpiring Practical Observation,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hcOl_D8Jx8Q" TargetMode="External"/><Relationship Id="rId2" Type="http://schemas.openxmlformats.org/officeDocument/2006/relationships/hyperlink" Target="https://www.youtube.com/watch?v=CNIENwKs6nY" TargetMode="External"/><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MATCH UMPIRE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Complete your full WFA Match Umpire Assessment: standing in a league match under observation and passing the final knowledge check.</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WFA915 Match Umpire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WFA913 Umpiring Practical Observation, WFA914 Umpiring Written Examination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WFA915 – Match Umpire Assessment is the capstone of the WFA Umpiring &amp; Officiating pathway. Building on your practical observation and written examination, you will be assessed by an authorised WFA assessor while standing in a full league match, and you will complete a final 20-question knowledge check drawn from the whole series. The lessons explain the assessment criteria, the standard expected of a WFA Match Umpire, and your responsibilities once accredited.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WFA913 and WFA914. Register your interest so an assessor can approve you. Success unlocks WFA916 and WFA917.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WFA915 Match Umpire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WFA915 Match Umpire Assessment training module, recognising your achievement of the standard required to stand as a WFA Match Umpire in league competition.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WFA915 Match Umpire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WFA916 Advanced Match Management and WFA917 Umpire Development and Performance Review</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WFA916 Advanced Match Management and WFA917 Umpire Development and Performance Review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WFA913 Umpiring Practical Observation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WFA916 Advanced Match Management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WFA917 Umpire Development and Performance Review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About the Match Umpire Assessment   ·   2. The standard expected   ·   3. Leading the pre-match process   ·   4. Consistency through the match   ·   5. Handling the unexpected   ·   6. Post-match and reporting   ·   7. The knowledge check   ·   8. Your debrief and outcome   ·   9. Your responsibilities as a WFA Match Umpire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THE MATCH UMPIRE 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 one: full observed league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Part two: twenty-question knowledge check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interest for assessor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WFA award, not an ECB qualification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Match Umpire Assessment involves. It has two parts. The first is a full match assessment in a Winn Family T-20 League fixture, where an authorised WFA assessor watches your whole matchday from arrival to post-match duties. The second is a twenty-question knowledge check covering the entire pathway. Before either part, register your interest so that an assessor or the committee can confirm you are ready and approve you. You may attempt the assessment up to three times. On success, you become a WFA Match Umpire, recognised within our league. Remember, this is a WFA award and not an ECB umpire qualification.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STANDARD EXPECTED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Consistency across the whole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Independent management without prompting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Confidence with difficult decisions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Able to support a less experienced colleague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distinguishes a WFA Match Umpire. At the observation stage you showed you could umpire safely and competently. At this stage the assessor looks for consistency across a whole match, independent management of situations without prompting, and the confidence to take difficult decisions. You should be able to lead the pre-match process, guide a less experienced colleague, manage the scorers and captains smoothly, apply T20 and WFA regulations accurately, and handle conduct issues proportionately. You are not expected to be flawless, but your decisions should be well reasoned and your match management should give both teams confidence from the first ball to the last.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THE PRE-MATCH PROCESS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roles and lead the inspection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Chair the captains' meeting and record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Conduct the toss under Law 13</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scorers and recap T20 specifics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how to lead matchday preparation as a senior umpire. Arrive early and agree roles with your colleague. Lead the inspection of the pitch, creases, boundary, fielding circles and hazards. Chair the meeting with the captains, covering hours, intervals, balls, the competition and any special conditions, and record what was agreed. Conduct the toss correctly under Law 13 and confirm players have been nominated. Brief the scorers on signals and acknowledgements and agree check-in times. Agree your discreet signals with your colleague and recap T20 specifics such as powerplay, bowling limits, short-ball limits and free hits. Walk out together ready to start on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CONSISTENCY THROUGH THE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Reset your focus at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standards in over one and over twenty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every appeal the same care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after hydration and concentration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maintain standards for a whole match. Concentration naturally dips, especially late in an innings, in the heat, or after a contentious incident. Build in mental resets, such as a deep breath and a quick check of your counter at the start of each over. Apply the same wide line in the nineteenth over as in the first. Give each appeal the same care, whether it is the first of the day or the last ball of a close finish. Keep hydrated and protected from the sun. The assessor will compare your early, middle and late performance, so consistency throughout is just as important as accuracy.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HANDLING THE UNEXPECTED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calm and call dead ball if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Consult, apply the Law, communicate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Safety always comes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Refer unresolved issues to the WFA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for unusual events. In a full match, something unexpected often happens: an injury, a ball lost, a dog on the field, a sudden shower, a disputed boundary or a heated exchange. The assessor is interested in how you handle it. Stay calm, stop play if needed by calling dead ball, consult your colleague, apply the relevant Law or WFA regulation, communicate clearly with both captains and the scorers, and record what happened. If safety is at risk, prioritise it. If you cannot find a definitive answer on the field, make a fair and reasoned decision, explain it, and refer any unresolved issue to the WFA afterwards.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POST-MATCH AND REPORTING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result and points with scorers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the WFA match report factually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everyone involved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Accurate records protect the league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end of the matchday. Confirm the result with the scorers, including any points implications and whether a tie-breaker was required under the WFA competition regulations. Sign the scoresheet if required. Complete the WFA match report, including any misconduct, injuries, ground issues or unusual incidents, using factual language. Thank both captains, the scorers and the ground staff. Return equipment. The assessor will expect this to be done thoroughly and promptly, because accurate records protect the integrity of the league table and help the WFA respond to any issues raised by clubs after the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KNOWLEDGE CHECK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 questions from the whole series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Many are match situations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 your WFA914 notes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common detail traps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for the final knowledge check. It contains twenty questions drawn from the whole series, from the Laws for umpires and positioning through to T20 regulations, conduct and decision-making. Many questions present match situations, so think as if you are on the field. Revise your notes from WFA914, especially the areas you found hardest. Pay attention to the details that commonly catch candidates out: the dismissals possible from a no-ball or wide, the jurisdiction of each umpire, the levels of misconduct, the fielding restrictions, the toss timings and the bowling replacement rule. Read every question carefully and take your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YOUR DEBRIEF AND OUTCOME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Debrief and written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Committee confirms the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Successful candidates may be appointed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action plan if not yet at standard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happens after the assessment. The assessor will debrief you soon after the match, covering strengths and any development areas, and will provide written feedback. The committee will confirm your result once both parts are complete. If you meet the standard, you will receive your WFA Match Umpire Award and may be appointed to WFA league matches. If not, you will receive a clear action plan and can re-attempt, up to three times in total. Either way, use the feedback constructively. Many umpires find that preparing for this assessment is where their umpiring improves most quickly.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YOUR RESPONSIBILITIES AS A WFA MATCH UMPIRE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up to date each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reliable for appointments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Remain impartial and uphold the Spirit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the ECB Umpiring Course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is expected once you are accredited. Keep your knowledge current by checking for updates to the Laws and the WFA competition regulations each season. Make yourself available for appointments where you can, and let the league know promptly if you cannot attend. Uphold the Spirit of Cricket and remain impartial, including in matches involving family or friends. Support newer umpires by sharing your experience. Report safeguarding concerns and misconduct properly. Continue to develop through WFA916 Advanced Match Management and WFA917 Umpire Development and Performance Review. If you want a recognised qualification, consider the ECB Umpiring Course through the ACO.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ECB ACO National Conference - Ian Gould interview on umpiring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Elite umpire Ian Gould on umpiring standards, speaking at the ECB ACO conference.  ·  https://www.youtube.com/watch?v=hcOl_D8Jx8Q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Practical Training for New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Western Province Cricket Umpires Association — Practical fieldcraft for umpires preparing to be assessed in a full match.  ·  https://www.youtube.com/watch?v=CNIENwKs6nY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WFA913 Umpiring Practical Observation, 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WFA915 Match Umpire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WFA916 Advanced Match Management  ·  WFA917 Umpire Development and Performance Review</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WFA915 Match Umpire Assessment — Official module slides</dc:title>
  <dc:subject>Umpiring &amp; Officiating · Ref. WFA/TC/WFA915</dc:subject>
  <dc:creator>Winn Family Association</dc:creator>
  <cp:lastModifiedBy>Winn Family Association</cp:lastModifiedBy>
  <cp:revision>1</cp:revision>
  <dcterms:created xsi:type="dcterms:W3CDTF">2026-11-02T12:13:46Z</dcterms:created>
  <dcterms:modified xsi:type="dcterms:W3CDTF">2026-11-02T12:13:46Z</dcterms:modified>
</cp:coreProperties>
</file>