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WFA1201 Introduction to Cricket Groundsmanship, an official Winn Family Association Training Centre module.
Discover what groundsmanship involves, how the square and outfield work, and how volunteers keep Winnston Park match-ready.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WFA/TC/WFA1201.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WFA1201 – Introduction to Cricket Groundsmanship opens the WFA Ground &amp; Pitch Preparation pathway. You will learn what a groundsperson does, the difference between the square, the pitch and the outfield, how the groundsmanship year is shaped by the seasons, and why good preparation makes cricket safer and fairer. This is a WFA award, not an ECB qualification: for recognised groundsmanship training see the ECB's groundsmanship resources and courses (including its TS4 pitch and outfield guidance), and the ICC's pitch-curation guidance.
The module is for any member who would like to help look after Winnston Park, from first-time volunteers to experienced players. No prior knowledge is needed. Machinery, chemicals and specialist pitch work always require appropriate training and supervision, and this module is not a substitute for accredited training. It unlocks WFA1202, WFA1203 and WFA1212.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
Passing this module unlocks: WFA1203 Grass Cutting and Mowing Equipment, WFA1202 Cricket Square and Outfield Basics, WFA1212 Safe Use of Ground Equipment.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A GROUNDSPERSON DOES — say:
In this lesson you will find out what a groundsperson actually does. At a club like ours, the ground is looked after largely by volunteers who mow, roll, water, mark and protect the playing surfaces. The job is part science and part craft. It involves reading the weather, understanding soil and grass, using machinery safely and planning weeks ahead. A well-kept ground lets players enjoy fair contests between bat and ball and reduces the risk of injury from uneven or unpredictable surfaces. You will also learn that groundsmanship is a team effort. Nobody is expected to know everything on day one, and every task is learned step by step under the guidance of someone more experienced.
Key points: Groundstaff prepare and protect the playing surfaces; Combines turf science, weather reading and practical skill; A good ground is fairer and safer to play on; Most club grounds rely on trained volunteers.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SQUARE, THE PITCH AND THE OUTFIELD — say:
In this lesson you will learn the three main areas of a cricket ground. The square is the specially prepared, closely mown central area made of compacted clay loam, and it contains a number of individual strips called pitches. The pitch is the single strip used for a match, twenty two yards between the stumps. The outfield is everything else inside the boundary, kept as a smooth, even, grassed surface so the ball runs true and fielders can move safely. Each area is managed differently. The square receives the most intensive care, while the outfield needs regular mowing, aeration and repair. Understanding the difference is the foundation for everything else in this pathway.
Key points: The square is the prepared central block of strips; A pitch is one strip used for a match; The outfield is the grassed area inside the boundary; Each area needs a different maintenance approach.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GROUNDSMANSHIP YEAR — say:
In this lesson you will see how the work follows the seasons. In late winter and early spring the focus is on pre-season rolling, gradually consolidating the square as the soil dries to the right moisture. Through the season the routine is mowing, preparing match pitches, repairing used ones and caring for the outfield. At the end of the season comes renovation, where the square is scarified, spiked, overseeded and top dressed with loam so it can recover over the autumn. Winter is quieter, with light mowing, equipment servicing and planning. Knowing where you are in the year helps you understand why a task is done now and not later.
Key points: Pre-season: gradual rolling as the soil dries; In season: mowing, pitch preparation and repairs; End of season: renovation of the square; Winter: equipment servicing and planning.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WHY PREPARATION MATTERS FOR PLAYERS — say:
In this lesson you will learn why a well-prepared surface matters so much. An even pitch with consistent bounce lets batters play their shots and bowlers be rewarded for skill, rather than the result being decided by a bad patch of turf. A poorly prepared pitch, with uneven bounce or loose surface, can make the game unpredictable and increases the risk of being struck by the ball. A bumpy or holed outfield can cause turned ankles and twisted knees when fielders chase and dive. In short, groundsmanship is a player welfare responsibility as much as a cosmetic one, and the umpires will judge whether the pitch and ground are fit for play.
Key points: Consistent bounce gives a fair contest; Uneven pitches raise the risk of injury; A safe outfield protects fielders' ankles and knees; Umpires decide fitness of ground and pitch.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SAFETY FIRST ON THE GROUND — say:
In this lesson you will learn the safety mindset that runs through this whole pathway. Ground equipment such as mowers, rollers and scarifiers can cause serious injury. Fuel and turf chemicals can be hazardous to health and to the environment. That is why no member should use machinery or apply chemicals until they have been trained, assessed as competent and authorised by the club, and why young or new volunteers should always be supervised. Wear sensible footwear and clothing, keep children and spectators away from working machinery, and report faults immediately. This course gives you awareness and good habits, but it is not a substitute for accredited training or the manufacturer's instructions.
Key points: Never use machinery until trained and authorised; Chemicals need proper training and certification; Keep spectators and children clear of work; This module is awareness, not accredited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WORKING AS PART OF THE GROUND TEAM — say:
In this lesson you will learn how the ground team is organised. Usually a lead groundsperson or ground committee decides what work is needed, keeps the equipment and records, and allocates tasks to volunteers. Good communication is essential, especially on matchdays, when the team must agree which pitch is in use, when covers go on and when the ground will be ready. Keep a simple log of what was done and when, because records of mowing, rolling, watering and weather help everyone make better decisions. Always ask before starting a job you have not done before, and never alter a prepared match pitch without permission from the person responsible.
Key points: A lead groundsperson coordinates the work; Agree pitch choice and timings on matchdays; Keep a log of work and weather; Never alter a match pitch without permission.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WHERE TO LEARN MORE — say:
In this lesson you will find out where to go next. This WFA pathway gives you a sound grounding, but recognised qualifications come from outside the club. The England and Wales Cricket Board publishes groundsmanship guidance, including its well-known TS4 recommended guidelines for pitches and outfields, and runs courses through the recreational game, often supported by county pitch advisers. The International Cricket Council publishes pitch-curation and pitch-monitoring guidance used at the highest level. Turf management bodies also offer training and qualifications. Remember that your WFA badge recognises your learning within the Association, and is not an ECB or ICC qualification. When you finish here, continue to the square and outfield, mowing and equipment safety modules.
Key points: ECB groundsmanship guidance, including TS4; County pitch advisers support club grounds; ICC pitch-curation guidance at the top level; WFA badges are not ECB or ICC qualifications.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WFA/TC/WFA1201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WFA/TC/WFA1201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TCpkHrlF7vk" TargetMode="External"/><Relationship Id="rId2" Type="http://schemas.openxmlformats.org/officeDocument/2006/relationships/hyperlink" Target="https://www.youtube.com/watch?v=Gi9Ecj88YWQ" TargetMode="External"/><Relationship Id="rId3" Type="http://schemas.openxmlformats.org/officeDocument/2006/relationships/hyperlink" Target="https://www.youtube.com/watch?v=ktT5f9aswfU"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WFA/TC/WFA1201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WFA1201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INTRODUCTION TO CRICKET GROUNDSMANSHIP</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Ground &amp; Pitch Preparation    •    Beginner    •    About 25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Discover what groundsmanship involves, how the square and outfield work, and how volunteers keep Winnston Park match-ready.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WFA1201 Introduction to Cricket Groundsmanship</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WFA/TC/WFA1201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Ground &amp; Pitch Preparation  ·  Beginner  ·  About 25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WFA1201 – Introduction to Cricket Groundsmanship opens the WFA Ground &amp; Pitch Preparation pathway. You will learn what a groundsperson does, the difference between the square, the pitch and the outfield, how the groundsmanship year is shaped by the seasons, and why good preparation makes cricket safer and fairer. This is a WFA award, not an ECB qualification: for recognised groundsmanship training see the ECB's groundsmanship resources and courses (including its TS4 pitch and outfield guidance), and the ICC's pitch-curation guidance.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The module is for any member who would like to help look after Winnston Park, from first-time volunteers to experienced players. No prior knowledge is needed. Machinery, chemicals and specialist pitch work always require appropriate training and supervision, and this module is not a substitute for accredited training. It unlocks WFA1202, WFA1203 and WFA1212.</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WFA1201 Introduction to Cricket Groundsmanship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WFA1201 Introduction to Cricket Groundsmanship training module, recognising your understanding of the role of the groundsperson, the areas of a cricket ground and the safety mindset expected at Winnston Park.</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WFA1201 Introduction to Cricket Groundsmanship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WFA1202 Cricket Square and Outfield Basics and WFA1203 Grass Cutting and Mowing Equipment,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WFA1202 Cricket Square and Outfield Basics, WFA1203 Grass Cutting and Mowing Equipment and WFA1212 Safe Use of Ground Equipment in the WFA Ground &amp; Pitch Preparation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WFA1203 Grass Cutting and Mowing Equipment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WFA1202 Cricket Square and Outfield Basics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WFA1212 Safe Use of Ground Equipment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a Groundsperson Does   ·   2. The Square, the Pitch and the Outfield   ·   3. The Groundsmanship Year   ·   4. Why Preparation Matters for Players   ·   5. Safety First on the Ground   ·   6. Working as Part of the Ground Team   ·   7. Where to Learn More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A GROUNDSPERSON DOES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Groundstaff prepare and protect the playing surfaces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Combines turf science, weather reading and practical skill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good ground is fairer and safer to play 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Most club grounds rely on trained volunteers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find out what a groundsperson actually does. At a club like ours, the ground is looked after largely by volunteers who mow, roll, water, mark and protect the playing surfaces. The job is part science and part craft. It involves reading the weather, understanding soil and grass, using machinery safely and planning weeks ahead. A well-kept ground lets players enjoy fair contests between bat and ball and reduces the risk of injury from uneven or unpredictable surfaces. You will also learn that groundsmanship is a team effort. Nobody is expected to know everything on day one, and every task is learned step by step under the guidance of someone more experienced.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SQUARE, THE PITCH AND THE OUTFIELD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square is the prepared central block of strips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pitch is one strip used for a match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outfield is the grassed area inside the boundary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Each area needs a different maintenance approach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three main areas of a cricket ground. The square is the specially prepared, closely mown central area made of compacted clay loam, and it contains a number of individual strips called pitches. The pitch is the single strip used for a match, twenty two yards between the stumps. The outfield is everything else inside the boundary, kept as a smooth, even, grassed surface so the ball runs true and fielders can move safely. Each area is managed differently. The square receives the most intensive care, while the outfield needs regular mowing, aeration and repair. Understanding the difference is the foundation for everything else in this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GROUNDSMANSHIP YEAR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Pre-season: gradual rolling as the soil dries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 season: mowing, pitch preparation and repairs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End of season: renovation of the square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Winter: equipment servicing and planning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see how the work follows the seasons. In late winter and early spring the focus is on pre-season rolling, gradually consolidating the square as the soil dries to the right moisture. Through the season the routine is mowing, preparing match pitches, repairing used ones and caring for the outfield. At the end of the season comes renovation, where the square is scarified, spiked, overseeded and top dressed with loam so it can recover over the autumn. Winter is quieter, with light mowing, equipment servicing and planning. Knowing where you are in the year helps you understand why a task is done now and not later.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PREPARATION MATTERS FOR PLAYERS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Consistent bounce gives a fair contest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Uneven pitches raise the risk of injury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safe outfield protects fielders' ankles and knees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decide fitness of ground and pitch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a well-prepared surface matters so much. An even pitch with consistent bounce lets batters play their shots and bowlers be rewarded for skill, rather than the result being decided by a bad patch of turf. A poorly prepared pitch, with uneven bounce or loose surface, can make the game unpredictable and increases the risk of being struck by the ball. A bumpy or holed outfield can cause turned ankles and twisted knees when fielders chase and dive. In short, groundsmanship is a player welfare responsibility as much as a cosmetic one, and the umpires will judge whether the pitch and ground are fit for play.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SAFETY FIRST ON THE GROUND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use machinery until trained and authorised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Chemicals need proper training and certification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spectators and children clear of work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This module is awareness, not accredited training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safety mindset that runs through this whole pathway. Ground equipment such as mowers, rollers and scarifiers can cause serious injury. Fuel and turf chemicals can be hazardous to health and to the environment. That is why no member should use machinery or apply chemicals until they have been trained, assessed as competent and authorised by the club, and why young or new volunteers should always be supervised. Wear sensible footwear and clothing, keep children and spectators away from working machinery, and report faults immediately. This course gives you awareness and good habits, but it is not a substitute for accredited training or the manufacturer's instructions.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WORKING AS PART OF THE GROUND TEAM</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lead groundsperson coordinates the work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pitch choice and timings on matchdays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a log of work and weather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alter a match pitch without permission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ground team is organised. Usually a lead groundsperson or ground committee decides what work is needed, keeps the equipment and records, and allocates tasks to volunteers. Good communication is essential, especially on matchdays, when the team must agree which pitch is in use, when covers go on and when the ground will be ready. Keep a simple log of what was done and when, because records of mowing, rolling, watering and weather help everyone make better decisions. Always ask before starting a job you have not done before, and never alter a prepared match pitch without permission from the person responsible.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TO LEARN MORE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ECB groundsmanship guidance, including TS4</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County pitch advisers support club grounds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ICC pitch-curation guidance at the top level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WFA badges are not ECB or ICC qualifications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find out where to go next. This WFA pathway gives you a sound grounding, but recognised qualifications come from outside the club. The England and Wales Cricket Board publishes groundsmanship guidance, including its well-known TS4 recommended guidelines for pitches and outfields, and runs courses through the recreational game, often supported by county pitch advisers. The International Cricket Council publishes pitch-curation and pitch-monitoring guidance used at the highest level. Turf management bodies also offer training and qualifications. Remember that your WFA badge recognises your learning within the Association, and is not an ECB or ICC qualification. When you finish here, continue to the square and outfield, mowing and equipment safety modules.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A day in the life of a Gloucestershire Cricket Grounds Person 🚜</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Gloucestershire Cricket — A real county grounds team's daily routine, from mowing to matchday set-up.  ·  https://www.youtube.com/watch?v=TCpkHrlF7vk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INTERVIEW WITH LORD'S HEAD GROUNDMAN | KARL McDERMOTT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Middlesex Cricket — The head groundsman at Lord's on what the role involves and how a ground team works.  ·  https://www.youtube.com/watch?v=Gi9Ecj88YWQ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Chris Johnson- Grassroots Groundsman Interview</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TurfCareBlog — A grassroots club groundsman's perspective, close to the volunteer reality at Winnston Park.  ·  https://www.youtube.com/watch?v=ktT5f9aswfU</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WFA1201 Introduction to Cricket Groundsmanship.</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WFA1203 Grass Cutting and Mowing Equipment  ·  WFA1202 Cricket Square and Outfield Basics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WFA1201 Introduction to Cricket Groundsmanship — Official module slides</dc:title>
  <dc:subject>Ground &amp; Pitch Preparation · Ref. WFA/TC/WFA1201</dc:subject>
  <dc:creator>Winn Family Association</dc:creator>
  <cp:lastModifiedBy>Winn Family Association</cp:lastModifiedBy>
  <cp:revision>1</cp:revision>
  <dcterms:created xsi:type="dcterms:W3CDTF">2026-11-02T11:12:27Z</dcterms:created>
  <dcterms:modified xsi:type="dcterms:W3CDTF">2026-11-02T11:12:27Z</dcterms:modified>
</cp:coreProperties>
</file>