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WFA1215 Ground Preparation Practical Assessment, an official Winn Family Association Training Centre module.
The capstone of the pathway: demonstrate safe, accurate pitch and ground preparation under the observation of an authorised assessor.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WFA1215 – Ground Preparation Practical Assessment is the capstone of the WFA Ground &amp; Pitch Preparation pathway. Observed by an authorised assessor, you will demonstrate a safe, planned approach to preparing a match pitch and ground: inspection, moisture judgement, cutting and rolling, accurate markings, covers, matchday readiness and after-match repair, followed by a knowledge check drawn from the whole series. This is a WFA award, not an ECB qualification: for recognised groundsmanship training see the ECB's groundsmanship resources and courses (including its TS4 pitch and outfield guidance), and the ICC's pitch-curation guidance.
The assessment is for members who have completed WFA1213. Register your interest and an authorised assessor or the ground committee will confirm you are ready and arrange the practical. Machinery may only be used if you already hold the club's authorisation for it, and chemicals form no part of the assessment. This module is not a substitute for accredited training. Success earns the WFA Ground Preparation Practical Award.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WFA1213 Pitch Inspections and Match Readiness.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ASSESSMENT WORKS — say:
In this lesson you will learn how this practical assessment is run. First you register your interest. An authorised assessor or the ground committee checks you have completed the pathway and arranges a date, usually in the days before a real or practice fixture. On the day, the assessor observes you preparing and setting up a pitch and ground, asks questions as you go, and records whether each standard is met. You then complete a knowledge check drawn from the whole series. You may make up to three attempts. The assessor's decision is final, and you will receive feedback whatever the outcome.
Key points: Register interest; assessor confirms readiness; Observed practical on a real pitch; Knowledge check from the whole series; Up to three attempts, with feedback.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SAFETY THROUGHOUT — say:
In this lesson you will learn that safety is assessed at every stage. The assessor will look for a short risk assessment before you start, correct PPE, safe handling of covers and tools, and awareness of other people around you. You may only use machinery for which you already hold the club's authorisation, and you must complete pre-use checks. Chemicals are not part of this assessment. Any unsafe act, such as clearing a blockage with an engine running, will end the assessment immediately. Remember this award recognises practical competence within the WFA and is not a substitute for accredited training.
Key points: Risk assessment and correct PPE; Only machinery you are authorised for; Unsafe acts end the assessment; No chemicals in this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PLANNING THE PREPARATION — say:
In this lesson you will learn what the assessor expects in your plan. Explain which pitch has been allocated and why, how many days of preparation are planned, and how you will adapt to the forecast. Outline your intended watering, rolling and cutting sequence, and when you will mark the creases. Mention the covers plan and who will help. A clear plan shows the assessor that you understand how all the pathway modules fit together. You do not need to write an essay; a simple checklist or timeline shared with the assessor is ideal.
Key points: Explain pitch choice and timeline; Adapt the plan to the forecast; Set out watering, rolling and cutting; Include the covers plan and helpers.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INSPECTING AND READING THE PITCH — say:
In this lesson you will learn how your inspection is assessed. Walk the pitch methodically, describing grass cover, colour, cracks and loose material. Probe for moisture and hardness at several points and explain what you find. Identify any thatch, layering or soft spots and say how they might affect play. Check the run-ups and outfield for hazards. The assessor wants to hear your reasoning, so talk them through your observations and the decisions they lead to, such as whether the pitch needs more rolling, more drying time or protection from rain.
Key points: Walk and describe the pitch methodically; Probe for moisture and hardness; Identify thatch, layers or soft spots; Explain the decisions you would make.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CUTTING AND ROLLING — say:
In this lesson you will learn how the cutting and rolling stage is assessed. If you are authorised, you will carry out pre-use checks, set the correct cutting height for the stage of preparation, and mow along the length of the pitch, turning off the strip and boxing clippings. For rolling, you will judge the moisture, roll slowly and steadily along the line of play with overlapping passes, and turn off the pitch. If you are not yet authorised on a machine, you will explain the process to the assessor while an authorised operator demonstrates. Accuracy and care matter more than speed.
Key points: Pre-use checks and correct cutting height; Mow and roll along the line of play; Turn off the pitch, box clippings; Explain if not authorised on a machine.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ACCURATE MARKINGS — say:
In this lesson you will learn how your markings are assessed. You will set out the pitch using tape and string, check right angles and diagonals, and mark the bowling, popping and return creases at the correct Law distances, with the measured edges in the right place. You will pitch the stumps upright and evenly spaced using a gauge, at the correct height, with the bails seated properly. The assessor will check your measurements. Small errors can affect run outs, no balls and wides, so precision is essential. Check the boundary and fielding circle markings too, against the WFA competition regulations.
Key points: Set out with tape, string and 3-4-5 check; Creases at Law distances, correct edges; Stumps upright, gauged and at height; Check boundary and fielding circle.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COVERS AND WEATHER RESPONSE — say:
In this lesson you will learn how your weather response is assessed. You will explain how you are monitoring the forecast and radar, demonstrate or talk through deploying the covers safely as a team leader, and describe how you would remove water without letting it run onto the pitch. You should also explain what Law 10 and the WFA competition regulations say about covering, and how you would brief the umpires. If conditions are dry, the assessor may run a short rehearsal. Clear communication and safe handling are the key standards here.
Key points: Monitor forecast and radar; Lead safe, coordinated covering; Remove water away from the pitch; Explain Law 10 and WFA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MATCHDAY READINESS AND THE UMPIRES — say:
In this lesson you will learn how matchday readiness is assessed. Using a checklist, you will confirm the pitch is cut, rolled and dry, the markings are accurate, the stumps are pitched and aligned, sightscreens are positioned and the outfield and boundary are free from hazards. You will then brief the assessor as if they were the umpires, covering the pitch in use, covering arrangements and any known issues, and explaining that the umpires are the sole judges of fitness for play. Honest, confident communication is an important part of this standard.
Key points: Complete a matchday checklist; Confirm pitch, markings, stumps and screens; Brief the umpires honestly; Umpires decide fitness for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AFTER THE MATCH AND REFLECTION — say:
In this lesson you will learn how the final stage is assessed. You will describe, or carry out, the repair of a used pitch: sweeping, filling foot holes with compatible loam, seeding and keeping the area moist. You will clean, check and store equipment, reporting any faults. Finally, you will complete a short record of the preparation and reflect with the assessor on what went well and what you would change. Reflection shows you are ready to keep learning. Successful candidates are encouraged to continue with recognised ECB groundsmanship training and ICC pitch-curation resources.
Key points: Repair the used pitch correctly; Clean, check and store equipment; Record the preparation; Reflect and plan further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No time limit
Certificate issued automatically on a pass
Register your interest first — an authorised assessor approves you before the test opens
Locked until you have passed: WFA1213 Pitch Inspections and Match Readiness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5fksKR6S-mM" TargetMode="External"/><Relationship Id="rId2" Type="http://schemas.openxmlformats.org/officeDocument/2006/relationships/hyperlink" Target="https://www.youtube.com/watch?v=qp9RViTxKEY" TargetMode="External"/><Relationship Id="rId3" Type="http://schemas.openxmlformats.org/officeDocument/2006/relationships/hyperlink" Target="https://www.youtube.com/watch?v=uAOrjSyU6LE" TargetMode="Externa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GROUND PREPARATION PRACTICAL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The capstone of the pathway: demonstrate safe, accurate pitch and ground preparation under the observation of an authorised assessor.</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WFA1215 Ground Preparation Practical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WFA1213 Pitch Inspections and Match Readiness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WFA1215 – Ground Preparation Practical Assessment is the capstone of the WFA Ground &amp; Pitch Preparation pathway. Observed by an authorised assessor, you will demonstrate a safe, planned approach to preparing a match pitch and ground: inspection, moisture judgement, cutting and rolling, accurate markings, covers, matchday readiness and after-match repair, followed by a knowledge check drawn from the whole series.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assessment is for members who have completed WFA1213. Register your interest and an authorised assessor or the ground committee will confirm you are ready and arrange the practical. Machinery may only be used if you already hold the club's authorisation for it, and chemicals form no part of the assessment. This module is not a substitute for accredited training. Success earns the WFA Ground Preparation Practical Award.</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WFA1215 Ground Preparation Practical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WFA1215 Ground Preparation Practical Assessment training module, recognising your demonstrated competence in safe, accurate matchday ground preparation, observed by an authorised WFA assessor.</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WFA1215 Ground Preparation Practical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Ground Preparation Practical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have demonstrated safe, accurate matchday ground preparation to an authorised WFA assessor, the highest award in the WFA Ground &amp; Pitch Preparation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WFA1213 Pitch Inspections and Match Readiness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Assessment Works   ·   2. Safety Throughout   ·   3. Planning the Preparation   ·   4. Inspecting and Reading the Pitch   ·   5. Cutting and Rolling   ·   6. Accurate Markings   ·   7. Covers and Weather Response   ·   8. Matchday Readiness and the Umpires   ·   9. After the Match and Reflection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interest; assessor confirms readiness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Observed practical on a real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Knowledge check from the whole series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three attempts, with feedback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this practical assessment is run. First you register your interest. An authorised assessor or the ground committee checks you have completed the pathway and arranges a date, usually in the days before a real or practice fixture. On the day, the assessor observes you preparing and setting up a pitch and ground, asks questions as you go, and records whether each standard is met. You then complete a knowledge check drawn from the whole series. You may make up to three attempts. The assessor's decision is final, and you will receive feedback whatever the outcome.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THROUGHOUT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Risk assessment and correct PPE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machinery you are authorised for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Unsafe acts end the assessment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chemicals in this assessment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safety is assessed at every stage. The assessor will look for a short risk assessment before you start, correct PPE, safe handling of covers and tools, and awareness of other people around you. You may only use machinery for which you already hold the club's authorisation, and you must complete pre-use checks. Chemicals are not part of this assessment. Any unsafe act, such as clearing a blockage with an engine running, will end the assessment immediately. Remember this award recognises practical competence within the WFA and is not a substitute for accredited training.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THE PREPARATION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pitch choice and timeline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Adapt the plan to the forecast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out watering, rolling and cutting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the covers plan and helpers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the assessor expects in your plan. Explain which pitch has been allocated and why, how many days of preparation are planned, and how you will adapt to the forecast. Outline your intended watering, rolling and cutting sequence, and when you will mark the creases. Mention the covers plan and who will help. A clear plan shows the assessor that you understand how all the pathway modules fit together. You do not need to write an essay; a simple checklist or timeline shared with the assessor is ideal.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INSPECTING AND READING THE PITCH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and describe the pitch methodically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Probe for moisture and hardness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thatch, layers or soft spots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the decisions you would make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your inspection is assessed. Walk the pitch methodically, describing grass cover, colour, cracks and loose material. Probe for moisture and hardness at several points and explain what you find. Identify any thatch, layering or soft spots and say how they might affect play. Check the run-ups and outfield for hazards. The assessor wants to hear your reasoning, so talk them through your observations and the decisions they lead to, such as whether the pitch needs more rolling, more drying time or protection from rain.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CUTTING AND ROLLING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Pre-use checks and correct cutting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Mow and roll along the line of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off the pitch, box clippings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if not authorised on a machine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cutting and rolling stage is assessed. If you are authorised, you will carry out pre-use checks, set the correct cutting height for the stage of preparation, and mow along the length of the pitch, turning off the strip and boxing clippings. For rolling, you will judge the moisture, roll slowly and steadily along the line of play with overlapping passes, and turn off the pitch. If you are not yet authorised on a machine, you will explain the process to the assessor while an authorised operator demonstrates. Accuracy and care matter more than speed.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ACCURATE MARKINGS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out with tape, string and 3-4-5 check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Creases at Law distances, correct edges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Stumps upright, gauged and at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boundary and fielding circle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your markings are assessed. You will set out the pitch using tape and string, check right angles and diagonals, and mark the bowling, popping and return creases at the correct Law distances, with the measured edges in the right place. You will pitch the stumps upright and evenly spaced using a gauge, at the correct height, with the bails seated properly. The assessor will check your measurements. Small errors can affect run outs, no balls and wides, so precision is essential. Check the boundary and fielding circle markings too, against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COVERS AND WEATHER RESPONSE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Monitor forecast and radar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Lead safe, coordinated covering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Remove water away from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Law 10 and WFA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your weather response is assessed. You will explain how you are monitoring the forecast and radar, demonstrate or talk through deploying the covers safely as a team leader, and describe how you would remove water without letting it run onto the pitch. You should also explain what Law 10 and the WFA competition regulations say about covering, and how you would brief the umpires. If conditions are dry, the assessor may run a short rehearsal. Clear communication and safe handling are the key standards here.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MATCHDAY READINESS AND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a matchday checklist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pitch, markings, stumps and screens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Brief the umpires honestly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fitness for 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matchday readiness is assessed. Using a checklist, you will confirm the pitch is cut, rolled and dry, the markings are accurate, the stumps are pitched and aligned, sightscreens are positioned and the outfield and boundary are free from hazards. You will then brief the assessor as if they were the umpires, covering the pitch in use, covering arrangements and any known issues, and explaining that the umpires are the sole judges of fitness for play. Honest, confident communication is an important part of this standard.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AFTER THE MATCH AND REFLECTION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Repair the used pitch correctly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Clean, check and store equipment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preparation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Reflect and plan further learning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final stage is assessed. You will describe, or carry out, the repair of a used pitch: sweeping, filling foot holes with compatible loam, seeding and keeping the area moist. You will clean, check and store equipment, reporting any faults. Finally, you will complete a short record of the preparation and reflect with the assessor on what went well and what you would change. Reflection shows you are ready to keep learning. Successful candidates are encouraged to continue with recognised ECB groundsmanship training and ICC pitch-curation resources.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NatWest Pitch Doctor - Pitch Preparation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NatWestCricketClub — A club-level guide to the pitch preparation sequence.  ·  https://www.youtube.com/watch?v=5fksKR6S-mM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NatWest Pitch Doctor - Final Preparation and Marking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NatWestCricketClub — Club-level final pitch preparation and marking, filmed for recreational groundstaff.  ·  https://www.youtube.com/watch?v=qp9RViTxKEY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NatWest Pitch Doctor - Pitch Renovation: Repairing Foot Holes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NatWestCricketClub — Step-by-step repair of bowlers' foot holes at club level.  ·  https://www.youtube.com/watch?v=uAOrjSyU6LE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WFA1213 Pitch Inspections and Match Readiness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WFA1215 Ground Preparation Practical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WFA1215 Ground Preparation Practical Assessment — Official module slides</dc:title>
  <dc:subject>Ground &amp; Pitch Preparation · Ref. WFA/TC/WFA1215</dc:subject>
  <dc:creator>Winn Family Association</dc:creator>
  <cp:lastModifiedBy>Winn Family Association</cp:lastModifiedBy>
  <cp:revision>1</cp:revision>
  <dcterms:created xsi:type="dcterms:W3CDTF">2026-11-02T13:09:56Z</dcterms:created>
  <dcterms:modified xsi:type="dcterms:W3CDTF">2026-11-02T13:09:56Z</dcterms:modified>
</cp:coreProperties>
</file>