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Lst>
  <p:notesMasterIdLst>
    <p:notesMasterId r:id="rId18"/>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notesMaster" Target="notesMasters/notesMaster1.xml"/><Relationship Id="rId19" Type="http://schemas.openxmlformats.org/officeDocument/2006/relationships/presProps" Target="presProps.xml"/><Relationship Id="rId20" Type="http://schemas.openxmlformats.org/officeDocument/2006/relationships/viewProps" Target="viewProps.xml"/><Relationship Id="rId21" Type="http://schemas.openxmlformats.org/officeDocument/2006/relationships/theme" Target="theme/theme1.xml"/><Relationship Id="rId22"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TITLE — say: Welcome to WFA813 Goal Setting and Personal Development Plans, an official Winn Family Association Training Centre module.
Set meaningful outcome, performance and process goals and build a simple personal development plan for your cricket.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DOCUMENT CONTROL — this deck is an official Winn Family Association document.
Reference WFA/TC/WFA813. Authorised by Alex Winn, League Founder &amp; Director.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OVERVIEW — say:
WFA813 – Goal Setting and Personal Development Plans teaches you how to set goals that genuinely help you improve and how to turn them into a simple personal development plan. You will learn the difference between outcome, performance and process goals, how to use the SMART approach, how to balance short, medium and long-term targets, how to assess your strengths and areas to develop across the technical, tactical, physical, mental and social sides of the game, and how to review your plan through the season.
It is for every player, from juniors setting their first targets with a parent or coach to experienced adults planning a new season. It builds on WFA801 Cricket Fitness Fundamentals and leads into WFA814 Performance Review and Training Logs, where you will track progress against your plan. Goals should support wellbeing and enjoyment, never pressure you into training through pain or illness.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NEED HELP? — read this slide out and point to where the coaches and the Welfare Officer are.
Say: "If you get stuck, feel unwell or something is worrying you, tell one of us straight away. Nobody will ever be in trouble for asking for help."
Check for anyone who needs an adaptation (injury, medical condition, access needs) and agree it quietly now.
Stuck on a lesson or the test? Members can ask through the module page, or email the Training Centre team.</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REQUIRED — the test unlocks only once these are passed: WFA801 Cricket Fitness Fundamentals.
Passing this module unlocks: WFA814 Performance Review and Training Logs.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module has 7 lessons.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LESSON 1 — WHY SET GOALS? — say:
In this lesson you will explore why goal setting helps players improve. Without goals, training can drift, and it is hard to know whether you are getting better. Good goals give you direction, help you choose what to practise, increase motivation and let you measure progress. They also turn a vague wish, such as I want to be a better cricketer, into practical actions you can take this week. Goals are personal. A junior's goal might be to catch ten balls in a row, while an experienced player might aim to improve their death bowling. Whatever your level, the right goals make training more purposeful and much more rewarding when you see progress.
Key points: Goals give direction and motivation; They help you choose what to practise; They turn vague wishes into actions; Goals are personal to your level.</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LESSON 2 — OUTCOME, PERFORMANCE AND PROCESS GOALS — say:
In this lesson you will learn about three types of goal. Outcome goals focus on results, such as winning the Winter Cup or being top run scorer. They can be motivating, but they depend partly on others. Performance goals focus on your own measurable standards, such as improving your strike rate or bowling fewer wides. Process goals focus on the actions that lead to good performance, such as keeping your head still or hitting a consistent length. Process goals are the ones you control most directly, so they are the most useful in training and during matches. The best plans link all three: a process supports a performance, which supports an outcome.
Key points: Outcome goals: results, partly outside your control; Performance goals: your own measurable standards; Process goals: the actions you control most; Link all three together.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LESSON 3 — MAKING GOALS SMART — say:
In this lesson you will learn the SMART approach to writing goals. Specific means clear and precise, not vague. Measurable means you can tell whether you have achieved it. Achievable means challenging but realistic for you. Relevant means it matters to your cricket and your role. Time-bound means it has a deadline or review date. For example, I want to bowl better is not SMART. I want to reduce my wides to no more than one per match by the end of June, by practising my run-up and target bowling twice a week, is SMART. Writing goals this way makes them easier to act on and to review honestly later.
Key points: Specific and Measurable; Achievable and Relevant; Time-bound with a review date; Rewrite vague goals into SMART ones.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LESSON 4 — SHORT, MEDIUM AND LONG-TERM GOALS — say:
In this lesson you will learn to balance goals across different timescales. Long-term goals might cover a full season or longer, such as becoming a regular opening bowler. Medium-term goals might cover a few weeks or a month, such as completing a pre-season fitness block. Short-term goals cover the next session or week, such as hitting twenty good-length balls in the nets. Short-term goals act as stepping stones and give you regular wins that keep motivation high. Too many goals at once can be overwhelming, so choose a small number, perhaps one or two in each area, and focus on them. When you achieve one, set the next step.
Key points: Long-term: a season or more; Medium-term: a few weeks or a month; Short-term: the next session or week; Keep the number of goals small.</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LESSON 5 — ASSESSING YOUR STRENGTHS AND AREAS TO DEVELOP — say:
In this lesson you will learn to assess your game honestly before setting goals. A helpful approach is to look at several areas: technical skills like batting, bowling, fielding and keeping; tactical understanding like reading the game and match plans; physical qualities like speed, strength and endurance; mental skills like concentration and confidence; and social aspects like communication and teamwork. Rate yourself in each area, then ask a coach, captain or experienced teammate for their view. Recognise your strengths as well as your areas to develop. The aim is a balanced, honest picture, not harsh self-criticism. This assessment becomes the foundation of your personal development plan.
Key points: Technical, tactical, physical, mental and social areas; Rate yourself, then ask for another view; Recognise strengths as well as areas to develop; Honest and balanced, not harsh.</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LESSON 6 — BUILDING YOUR PERSONAL DEVELOPMENT PLAN — say:
In this lesson you will build a simple personal development plan. Start with a short statement of what you want to achieve this season. List your main strengths and two or three priority areas to develop. For each priority, write a SMART goal, the actions you will take, the support or resources you need, such as nets, a coach or equipment, and a review date. Keep the plan to a single page so it is easy to use. Young players should build their plan with a parent, carer or coach, and goals should be fun and age-appropriate. Share your plan with someone who can support you, because accountability makes follow-through far more likely.
Key points: A short season statement; Strengths and two or three priorities; SMART goal, actions, support and review date; Keep it to one page and share it.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LESSON 7 — REVIEWING AND ADJUSTING YOUR PLAN — say:
In this lesson you will learn how to keep your plan alive. A plan is only useful if you review it. Set regular review points, such as every four to six weeks and at the end of the season. Ask what went well, what you have learned and what needs to change. If you have achieved a goal, celebrate it and set the next step. If progress is slow, adjust the actions or timescale rather than giving up. Injuries, illness, exams, work and family life can all affect your plans, and that is normal. Goals should never push you to train through pain or illness. Your training log, covered in WFA814, will provide the evidence for each review.
Key points: Review every four to six weeks and at season end; Celebrate success and set the next step; Adjust actions or timescales when needed; Never train through pain or illness for a goal.</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These videos are on the module page in the members’ area. They support the lessons; watch any that help.</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ASSESSMENT — take the test from the module page in the members’ area.
12 questions, marked instantly
80% needed to pass
Retake as often as you need
No time limit
Certificate issued automatically on a pass
Locked until you have passed: WFA801 Cricket Fitness Fundamentals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CLOSE — thank the group and point them to the test and their next module.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image" Target="../media/image-1002-2.png"/><Relationship Id="rId3"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WFA">
    <p:bg>
      <p:bgPr>
        <a:solidFill>
          <a:srgbClr val="05130B"/>
        </a:solidFill>
      </p:bgPr>
    </p:bg>
    <p:spTree>
      <p:nvGrpSpPr>
        <p:cNvPr id="1" name=""/>
        <p:cNvGrpSpPr/>
        <p:nvPr/>
      </p:nvGrpSpPr>
      <p:grpSpPr>
        <a:xfrm>
          <a:off x="0" y="0"/>
          <a:ext cx="0" cy="0"/>
          <a:chOff x="0" y="0"/>
          <a:chExt cx="0" cy="0"/>
        </a:xfrm>
      </p:grpSpPr>
      <p:sp>
        <p:nvSpPr>
          <p:cNvPr id="2" name="Shape 0"/>
          <p:cNvSpPr/>
          <p:nvPr/>
        </p:nvSpPr>
        <p:spPr>
          <a:xfrm>
            <a:off x="0" y="0"/>
            <a:ext cx="12188952" cy="274320"/>
          </a:xfrm>
          <a:prstGeom prst="rect">
            <a:avLst/>
          </a:prstGeom>
          <a:solidFill>
            <a:srgbClr val="03100A"/>
          </a:solidFill>
          <a:ln/>
        </p:spPr>
      </p:sp>
      <p:sp>
        <p:nvSpPr>
          <p:cNvPr id="3" name="Shape 1"/>
          <p:cNvSpPr/>
          <p:nvPr/>
        </p:nvSpPr>
        <p:spPr>
          <a:xfrm>
            <a:off x="0" y="274320"/>
            <a:ext cx="12188952" cy="27432"/>
          </a:xfrm>
          <a:prstGeom prst="rect">
            <a:avLst/>
          </a:prstGeom>
          <a:solidFill>
            <a:srgbClr val="C9A23A"/>
          </a:solidFill>
          <a:ln/>
        </p:spPr>
      </p:sp>
      <p:sp>
        <p:nvSpPr>
          <p:cNvPr id="4" name="Text 2"/>
          <p:cNvSpPr/>
          <p:nvPr/>
        </p:nvSpPr>
        <p:spPr>
          <a:xfrm>
            <a:off x="320040" y="0"/>
            <a:ext cx="6400800" cy="274320"/>
          </a:xfrm>
          <a:prstGeom prst="rect">
            <a:avLst/>
          </a:prstGeom>
          <a:noFill/>
          <a:ln/>
        </p:spPr>
        <p:txBody>
          <a:bodyPr wrap="square" rtlCol="0" anchor="ctr"/>
          <a:lstStyle/>
          <a:p>
            <a:pPr indent="0" marL="0">
              <a:buNone/>
            </a:pPr>
            <a:r>
              <a:rPr lang="en-US" sz="800" b="1" spc="400" kern="0" dirty="0">
                <a:solidFill>
                  <a:srgbClr val="F5C84B"/>
                </a:solidFill>
                <a:latin typeface="Arial" pitchFamily="34" charset="0"/>
                <a:ea typeface="Arial" pitchFamily="34" charset="-122"/>
                <a:cs typeface="Arial" pitchFamily="34" charset="-120"/>
              </a:rPr>
              <a:t>OFFICIAL  ·  WINN FAMILY ASSOCIATION  ·  TRAINING CENTRE</a:t>
            </a:r>
            <a:endParaRPr lang="en-US" sz="800" dirty="0"/>
          </a:p>
        </p:txBody>
      </p:sp>
      <p:sp>
        <p:nvSpPr>
          <p:cNvPr id="5" name="Text 3"/>
          <p:cNvSpPr/>
          <p:nvPr/>
        </p:nvSpPr>
        <p:spPr>
          <a:xfrm>
            <a:off x="5760720" y="0"/>
            <a:ext cx="6126480" cy="274320"/>
          </a:xfrm>
          <a:prstGeom prst="rect">
            <a:avLst/>
          </a:prstGeom>
          <a:noFill/>
          <a:ln/>
        </p:spPr>
        <p:txBody>
          <a:bodyPr wrap="square" rtlCol="0" anchor="ctr"/>
          <a:lstStyle/>
          <a:p>
            <a:pPr algn="r" indent="0" marL="0">
              <a:buNone/>
            </a:pPr>
            <a:r>
              <a:rPr lang="en-US" sz="800" b="1" spc="300" kern="0" dirty="0">
                <a:solidFill>
                  <a:srgbClr val="CFCFC7"/>
                </a:solidFill>
                <a:latin typeface="Arial" pitchFamily="34" charset="0"/>
                <a:ea typeface="Arial" pitchFamily="34" charset="-122"/>
                <a:cs typeface="Arial" pitchFamily="34" charset="-120"/>
              </a:rPr>
              <a:t>REF. WFA/TC/WFA813  ·  ISSUE 1  ·  MODULE SLIDES</a:t>
            </a:r>
            <a:endParaRPr lang="en-US" sz="800" dirty="0"/>
          </a:p>
        </p:txBody>
      </p:sp>
      <p:sp>
        <p:nvSpPr>
          <p:cNvPr id="6" name="Shape 4"/>
          <p:cNvSpPr/>
          <p:nvPr/>
        </p:nvSpPr>
        <p:spPr>
          <a:xfrm>
            <a:off x="0" y="301752"/>
            <a:ext cx="146304" cy="6053328"/>
          </a:xfrm>
          <a:prstGeom prst="rect">
            <a:avLst/>
          </a:prstGeom>
          <a:solidFill>
            <a:srgbClr val="16C265"/>
          </a:solidFill>
          <a:ln/>
        </p:spPr>
      </p:sp>
      <p:sp>
        <p:nvSpPr>
          <p:cNvPr id="7" name="Shape 5"/>
          <p:cNvSpPr/>
          <p:nvPr/>
        </p:nvSpPr>
        <p:spPr>
          <a:xfrm>
            <a:off x="146304" y="301752"/>
            <a:ext cx="45720" cy="6053328"/>
          </a:xfrm>
          <a:prstGeom prst="rect">
            <a:avLst/>
          </a:prstGeom>
          <a:solidFill>
            <a:srgbClr val="F5C84B"/>
          </a:solidFill>
          <a:ln/>
        </p:spPr>
      </p:sp>
      <p:pic>
        <p:nvPicPr>
          <p:cNvPr id="8" name="Image 0" descr="preencoded.png">    </p:cNvPr>
          <p:cNvPicPr>
            <a:picLocks noChangeAspect="1"/>
          </p:cNvPicPr>
          <p:nvPr/>
        </p:nvPicPr>
        <p:blipFill>
          <a:blip r:embed="rId1"/>
          <a:stretch>
            <a:fillRect/>
          </a:stretch>
        </p:blipFill>
        <p:spPr>
          <a:xfrm>
            <a:off x="10625328" y="457200"/>
            <a:ext cx="640080" cy="640080"/>
          </a:xfrm>
          <a:prstGeom prst="rect">
            <a:avLst/>
          </a:prstGeom>
        </p:spPr>
      </p:pic>
      <p:pic>
        <p:nvPicPr>
          <p:cNvPr id="9" name="Image 1" descr="preencoded.png">    </p:cNvPr>
          <p:cNvPicPr>
            <a:picLocks noChangeAspect="1"/>
          </p:cNvPicPr>
          <p:nvPr/>
        </p:nvPicPr>
        <p:blipFill>
          <a:blip r:embed="rId2"/>
          <a:stretch>
            <a:fillRect/>
          </a:stretch>
        </p:blipFill>
        <p:spPr>
          <a:xfrm>
            <a:off x="11356848" y="457200"/>
            <a:ext cx="640080" cy="640080"/>
          </a:xfrm>
          <a:prstGeom prst="rect">
            <a:avLst/>
          </a:prstGeom>
        </p:spPr>
      </p:pic>
      <p:sp>
        <p:nvSpPr>
          <p:cNvPr id="10" name="Shape 6"/>
          <p:cNvSpPr/>
          <p:nvPr/>
        </p:nvSpPr>
        <p:spPr>
          <a:xfrm>
            <a:off x="192024" y="6355080"/>
            <a:ext cx="11996928" cy="502920"/>
          </a:xfrm>
          <a:prstGeom prst="rect">
            <a:avLst/>
          </a:prstGeom>
          <a:solidFill>
            <a:srgbClr val="10241A"/>
          </a:solidFill>
          <a:ln/>
        </p:spPr>
      </p:sp>
      <p:sp>
        <p:nvSpPr>
          <p:cNvPr id="11" name="Shape 7"/>
          <p:cNvSpPr/>
          <p:nvPr/>
        </p:nvSpPr>
        <p:spPr>
          <a:xfrm>
            <a:off x="192024" y="6355080"/>
            <a:ext cx="11996928" cy="18288"/>
          </a:xfrm>
          <a:prstGeom prst="rect">
            <a:avLst/>
          </a:prstGeom>
          <a:solidFill>
            <a:srgbClr val="C9A23A"/>
          </a:solidFill>
          <a:ln/>
        </p:spPr>
      </p:sp>
      <p:sp>
        <p:nvSpPr>
          <p:cNvPr id="12" name="Text 8"/>
          <p:cNvSpPr/>
          <p:nvPr/>
        </p:nvSpPr>
        <p:spPr>
          <a:xfrm>
            <a:off x="502920" y="6382512"/>
            <a:ext cx="4754880" cy="438912"/>
          </a:xfrm>
          <a:prstGeom prst="rect">
            <a:avLst/>
          </a:prstGeom>
          <a:noFill/>
          <a:ln/>
        </p:spPr>
        <p:txBody>
          <a:bodyPr wrap="square" rtlCol="0" anchor="ctr"/>
          <a:lstStyle/>
          <a:p>
            <a:pPr indent="0" marL="0">
              <a:buNone/>
            </a:pPr>
            <a:r>
              <a:rPr lang="en-US" sz="900" b="1" spc="200" kern="0" dirty="0">
                <a:solidFill>
                  <a:srgbClr val="34D67F"/>
                </a:solidFill>
                <a:latin typeface="Arial" pitchFamily="34" charset="0"/>
                <a:ea typeface="Arial" pitchFamily="34" charset="-122"/>
                <a:cs typeface="Arial" pitchFamily="34" charset="-120"/>
              </a:rPr>
              <a:t>WINN FAMILY T-20 LEAGUE  ·  WINN FAMILY ASSOCIATION</a:t>
            </a:r>
            <a:endParaRPr lang="en-US" sz="900" dirty="0"/>
          </a:p>
        </p:txBody>
      </p:sp>
      <p:sp>
        <p:nvSpPr>
          <p:cNvPr id="13" name="Text 9"/>
          <p:cNvSpPr/>
          <p:nvPr/>
        </p:nvSpPr>
        <p:spPr>
          <a:xfrm>
            <a:off x="5120640" y="6382512"/>
            <a:ext cx="6126480" cy="438912"/>
          </a:xfrm>
          <a:prstGeom prst="rect">
            <a:avLst/>
          </a:prstGeom>
          <a:noFill/>
          <a:ln/>
        </p:spPr>
        <p:txBody>
          <a:bodyPr wrap="square" rtlCol="0" anchor="ctr"/>
          <a:lstStyle/>
          <a:p>
            <a:pPr algn="r" indent="0" marL="0">
              <a:buNone/>
            </a:pPr>
            <a:r>
              <a:rPr lang="en-US" sz="900" b="1" spc="100" kern="0" dirty="0">
                <a:solidFill>
                  <a:srgbClr val="F5C84B"/>
                </a:solidFill>
                <a:latin typeface="Arial" pitchFamily="34" charset="0"/>
                <a:ea typeface="Arial" pitchFamily="34" charset="-122"/>
                <a:cs typeface="Arial" pitchFamily="34" charset="-120"/>
              </a:rPr>
              <a:t>✋  NEED HELP? ASK YOUR COACH  ·  INFO@WINNFAMILYLEAGUE.COM</a:t>
            </a:r>
            <a:endParaRPr lang="en-US" sz="9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1002</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WFA-SECTION">
    <p:bg>
      <p:bgPr>
        <a:solidFill>
          <a:srgbClr val="0D5C32"/>
        </a:solidFill>
      </p:bgPr>
    </p:bg>
    <p:spTree>
      <p:nvGrpSpPr>
        <p:cNvPr id="1" name=""/>
        <p:cNvGrpSpPr/>
        <p:nvPr/>
      </p:nvGrpSpPr>
      <p:grpSpPr>
        <a:xfrm>
          <a:off x="0" y="0"/>
          <a:ext cx="0" cy="0"/>
          <a:chOff x="0" y="0"/>
          <a:chExt cx="0" cy="0"/>
        </a:xfrm>
      </p:grpSpPr>
      <p:sp>
        <p:nvSpPr>
          <p:cNvPr id="2" name="Shape 0"/>
          <p:cNvSpPr/>
          <p:nvPr/>
        </p:nvSpPr>
        <p:spPr>
          <a:xfrm>
            <a:off x="0" y="0"/>
            <a:ext cx="12188952" cy="274320"/>
          </a:xfrm>
          <a:prstGeom prst="rect">
            <a:avLst/>
          </a:prstGeom>
          <a:solidFill>
            <a:srgbClr val="03100A"/>
          </a:solidFill>
          <a:ln/>
        </p:spPr>
      </p:sp>
      <p:sp>
        <p:nvSpPr>
          <p:cNvPr id="3" name="Shape 1"/>
          <p:cNvSpPr/>
          <p:nvPr/>
        </p:nvSpPr>
        <p:spPr>
          <a:xfrm>
            <a:off x="0" y="274320"/>
            <a:ext cx="12188952" cy="27432"/>
          </a:xfrm>
          <a:prstGeom prst="rect">
            <a:avLst/>
          </a:prstGeom>
          <a:solidFill>
            <a:srgbClr val="C9A23A"/>
          </a:solidFill>
          <a:ln/>
        </p:spPr>
      </p:sp>
      <p:sp>
        <p:nvSpPr>
          <p:cNvPr id="4" name="Text 2"/>
          <p:cNvSpPr/>
          <p:nvPr/>
        </p:nvSpPr>
        <p:spPr>
          <a:xfrm>
            <a:off x="320040" y="0"/>
            <a:ext cx="6400800" cy="274320"/>
          </a:xfrm>
          <a:prstGeom prst="rect">
            <a:avLst/>
          </a:prstGeom>
          <a:noFill/>
          <a:ln/>
        </p:spPr>
        <p:txBody>
          <a:bodyPr wrap="square" rtlCol="0" anchor="ctr"/>
          <a:lstStyle/>
          <a:p>
            <a:pPr indent="0" marL="0">
              <a:buNone/>
            </a:pPr>
            <a:r>
              <a:rPr lang="en-US" sz="800" b="1" spc="400" kern="0" dirty="0">
                <a:solidFill>
                  <a:srgbClr val="F5C84B"/>
                </a:solidFill>
                <a:latin typeface="Arial" pitchFamily="34" charset="0"/>
                <a:ea typeface="Arial" pitchFamily="34" charset="-122"/>
                <a:cs typeface="Arial" pitchFamily="34" charset="-120"/>
              </a:rPr>
              <a:t>OFFICIAL  ·  WINN FAMILY ASSOCIATION  ·  TRAINING CENTRE</a:t>
            </a:r>
            <a:endParaRPr lang="en-US" sz="800" dirty="0"/>
          </a:p>
        </p:txBody>
      </p:sp>
      <p:sp>
        <p:nvSpPr>
          <p:cNvPr id="5" name="Text 3"/>
          <p:cNvSpPr/>
          <p:nvPr/>
        </p:nvSpPr>
        <p:spPr>
          <a:xfrm>
            <a:off x="5760720" y="0"/>
            <a:ext cx="6126480" cy="274320"/>
          </a:xfrm>
          <a:prstGeom prst="rect">
            <a:avLst/>
          </a:prstGeom>
          <a:noFill/>
          <a:ln/>
        </p:spPr>
        <p:txBody>
          <a:bodyPr wrap="square" rtlCol="0" anchor="ctr"/>
          <a:lstStyle/>
          <a:p>
            <a:pPr algn="r" indent="0" marL="0">
              <a:buNone/>
            </a:pPr>
            <a:r>
              <a:rPr lang="en-US" sz="800" b="1" spc="300" kern="0" dirty="0">
                <a:solidFill>
                  <a:srgbClr val="CFCFC7"/>
                </a:solidFill>
                <a:latin typeface="Arial" pitchFamily="34" charset="0"/>
                <a:ea typeface="Arial" pitchFamily="34" charset="-122"/>
                <a:cs typeface="Arial" pitchFamily="34" charset="-120"/>
              </a:rPr>
              <a:t>REF. WFA/TC/WFA813  ·  ISSUE 1</a:t>
            </a:r>
            <a:endParaRPr lang="en-US" sz="800" dirty="0"/>
          </a:p>
        </p:txBody>
      </p:sp>
      <p:sp>
        <p:nvSpPr>
          <p:cNvPr id="6" name="Shape 4"/>
          <p:cNvSpPr/>
          <p:nvPr/>
        </p:nvSpPr>
        <p:spPr>
          <a:xfrm>
            <a:off x="0" y="6309360"/>
            <a:ext cx="12188952" cy="548640"/>
          </a:xfrm>
          <a:prstGeom prst="rect">
            <a:avLst/>
          </a:prstGeom>
          <a:solidFill>
            <a:srgbClr val="05130B"/>
          </a:solidFill>
          <a:ln/>
        </p:spPr>
      </p:sp>
      <p:sp>
        <p:nvSpPr>
          <p:cNvPr id="7" name="Shape 5"/>
          <p:cNvSpPr/>
          <p:nvPr/>
        </p:nvSpPr>
        <p:spPr>
          <a:xfrm>
            <a:off x="0" y="6291072"/>
            <a:ext cx="12188952" cy="36576"/>
          </a:xfrm>
          <a:prstGeom prst="rect">
            <a:avLst/>
          </a:prstGeom>
          <a:solidFill>
            <a:srgbClr val="F5C84B"/>
          </a:solidFill>
          <a:ln/>
        </p:spPr>
      </p:sp>
      <p:sp>
        <p:nvSpPr>
          <p:cNvPr id="8" name="Text 6"/>
          <p:cNvSpPr/>
          <p:nvPr/>
        </p:nvSpPr>
        <p:spPr>
          <a:xfrm>
            <a:off x="548640" y="6355080"/>
            <a:ext cx="7315200" cy="457200"/>
          </a:xfrm>
          <a:prstGeom prst="rect">
            <a:avLst/>
          </a:prstGeom>
          <a:noFill/>
          <a:ln/>
        </p:spPr>
        <p:txBody>
          <a:bodyPr wrap="square" rtlCol="0" anchor="ctr"/>
          <a:lstStyle/>
          <a:p>
            <a:pPr indent="0" marL="0">
              <a:buNone/>
            </a:pPr>
            <a:r>
              <a:rPr lang="en-US" sz="900" b="1" spc="300" kern="0" dirty="0">
                <a:solidFill>
                  <a:srgbClr val="34D67F"/>
                </a:solidFill>
                <a:latin typeface="Arial" pitchFamily="34" charset="0"/>
                <a:ea typeface="Arial" pitchFamily="34" charset="-122"/>
                <a:cs typeface="Arial" pitchFamily="34" charset="-120"/>
              </a:rPr>
              <a:t>WINN FAMILY T-20 LEAGUE  ·  WINN FAMILY ASSOCIATION</a:t>
            </a:r>
            <a:endParaRPr lang="en-US" sz="900" dirty="0"/>
          </a:p>
        </p:txBody>
      </p:sp>
      <p:sp>
        <p:nvSpPr>
          <p:cNvPr id="25" name="Slide Number Placeholder 0"/>
          <p:cNvSpPr>
            <a:spLocks noGrp="1"/>
          </p:cNvSpPr>
          <p:nvPr>
            <p:ph type="sldNum" sz="quarter" idx="4294967295"/>
          </p:nvPr>
        </p:nvSpPr>
        <p:spPr>
          <a:xfrm>
            <a:off x="11384280" y="6419088"/>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1003</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image-1-1.png"/><Relationship Id="rId2" Type="http://schemas.openxmlformats.org/officeDocument/2006/relationships/image" Target="../media/image-1-2.png"/><Relationship Id="rId3" Type="http://schemas.openxmlformats.org/officeDocument/2006/relationships/slideLayout" Target="../slideLayouts/slideLayout1.xml"/><Relationship Id="rId4"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image" Target="../media/image-6-1.png"/><Relationship Id="rId2" Type="http://schemas.openxmlformats.org/officeDocument/2006/relationships/image" Target="../media/image-6-2.png"/><Relationship Id="rId3" Type="http://schemas.openxmlformats.org/officeDocument/2006/relationships/slideLayout" Target="../slideLayouts/slideLayout3.xml"/><Relationship Id="rId4"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hyperlink" Target="https://www.youtube.com/watch?v=kVhHnaIVAMU" TargetMode="External"/><Relationship Id="rId2" Type="http://schemas.openxmlformats.org/officeDocument/2006/relationships/hyperlink" Target="https://www.youtube.com/watch?v=HRo8Ss2imLQ" TargetMode="External"/><Relationship Id="rId3" Type="http://schemas.openxmlformats.org/officeDocument/2006/relationships/hyperlink" Target="https://www.youtube.com/watch?v=f4npCA983sk" TargetMode="External"/><Relationship Id="rId4" Type="http://schemas.openxmlformats.org/officeDocument/2006/relationships/slideLayout" Target="../slideLayouts/slideLayout2.xml"/><Relationship Id="rId5"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image" Target="../media/image-16-1.png"/><Relationship Id="rId2" Type="http://schemas.openxmlformats.org/officeDocument/2006/relationships/slideLayout" Target="../slideLayouts/slideLayout3.xml"/><Relationship Id="rId3" Type="http://schemas.openxmlformats.org/officeDocument/2006/relationships/notesSlide" Target="../notesSlides/notesSlide16.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05130B"/>
        </a:solidFill>
      </p:bgPr>
    </p:bg>
    <p:spTree>
      <p:nvGrpSpPr>
        <p:cNvPr id="1" name=""/>
        <p:cNvGrpSpPr/>
        <p:nvPr/>
      </p:nvGrpSpPr>
      <p:grpSpPr>
        <a:xfrm>
          <a:off x="0" y="0"/>
          <a:ext cx="0" cy="0"/>
          <a:chOff x="0" y="0"/>
          <a:chExt cx="0" cy="0"/>
        </a:xfrm>
      </p:grpSpPr>
      <p:sp>
        <p:nvSpPr>
          <p:cNvPr id="2" name="Shape 0"/>
          <p:cNvSpPr/>
          <p:nvPr/>
        </p:nvSpPr>
        <p:spPr>
          <a:xfrm>
            <a:off x="0" y="0"/>
            <a:ext cx="12188952" cy="6858000"/>
          </a:xfrm>
          <a:prstGeom prst="rect">
            <a:avLst/>
          </a:prstGeom>
          <a:solidFill>
            <a:srgbClr val="0D5C32">
              <a:alpha val="65000"/>
            </a:srgbClr>
          </a:solidFill>
          <a:ln/>
        </p:spPr>
      </p:sp>
      <p:sp>
        <p:nvSpPr>
          <p:cNvPr id="3" name="Shape 1"/>
          <p:cNvSpPr/>
          <p:nvPr/>
        </p:nvSpPr>
        <p:spPr>
          <a:xfrm>
            <a:off x="-2286000" y="-2743200"/>
            <a:ext cx="8229600" cy="8229600"/>
          </a:xfrm>
          <a:prstGeom prst="ellipse">
            <a:avLst/>
          </a:prstGeom>
          <a:solidFill>
            <a:srgbClr val="14A659">
              <a:alpha val="38000"/>
            </a:srgbClr>
          </a:solidFill>
          <a:ln/>
        </p:spPr>
      </p:sp>
      <p:sp>
        <p:nvSpPr>
          <p:cNvPr id="4" name="Shape 2"/>
          <p:cNvSpPr/>
          <p:nvPr/>
        </p:nvSpPr>
        <p:spPr>
          <a:xfrm>
            <a:off x="0" y="0"/>
            <a:ext cx="12188952" cy="274320"/>
          </a:xfrm>
          <a:prstGeom prst="rect">
            <a:avLst/>
          </a:prstGeom>
          <a:solidFill>
            <a:srgbClr val="03100A"/>
          </a:solidFill>
          <a:ln/>
        </p:spPr>
      </p:sp>
      <p:sp>
        <p:nvSpPr>
          <p:cNvPr id="5" name="Text 3"/>
          <p:cNvSpPr/>
          <p:nvPr/>
        </p:nvSpPr>
        <p:spPr>
          <a:xfrm>
            <a:off x="320040" y="0"/>
            <a:ext cx="7315200" cy="274320"/>
          </a:xfrm>
          <a:prstGeom prst="rect">
            <a:avLst/>
          </a:prstGeom>
          <a:noFill/>
          <a:ln/>
        </p:spPr>
        <p:txBody>
          <a:bodyPr wrap="square" rtlCol="0" anchor="ctr"/>
          <a:lstStyle/>
          <a:p>
            <a:pPr indent="0" marL="0">
              <a:buNone/>
            </a:pPr>
            <a:r>
              <a:rPr lang="en-US" sz="800" b="1" spc="400" kern="0" dirty="0">
                <a:solidFill>
                  <a:srgbClr val="F5C84B"/>
                </a:solidFill>
                <a:latin typeface="Arial" pitchFamily="34" charset="0"/>
                <a:ea typeface="Arial" pitchFamily="34" charset="-122"/>
                <a:cs typeface="Arial" pitchFamily="34" charset="-120"/>
              </a:rPr>
              <a:t>OFFICIAL  ·  WINN FAMILY ASSOCIATION  ·  TRAINING CENTRE</a:t>
            </a:r>
            <a:endParaRPr lang="en-US" sz="800" dirty="0"/>
          </a:p>
        </p:txBody>
      </p:sp>
      <p:sp>
        <p:nvSpPr>
          <p:cNvPr id="6" name="Shape 4"/>
          <p:cNvSpPr/>
          <p:nvPr/>
        </p:nvSpPr>
        <p:spPr>
          <a:xfrm>
            <a:off x="667512" y="621792"/>
            <a:ext cx="1453896" cy="1453896"/>
          </a:xfrm>
          <a:prstGeom prst="ellipse">
            <a:avLst/>
          </a:prstGeom>
          <a:solidFill>
            <a:srgbClr val="05130B"/>
          </a:solidFill>
          <a:ln w="31750">
            <a:solidFill>
              <a:srgbClr val="F5C84B"/>
            </a:solidFill>
            <a:prstDash val="solid"/>
          </a:ln>
        </p:spPr>
      </p:sp>
      <p:pic>
        <p:nvPicPr>
          <p:cNvPr id="7" name="Image 0" descr="preencoded.png">    </p:cNvPr>
          <p:cNvPicPr>
            <a:picLocks noChangeAspect="1"/>
          </p:cNvPicPr>
          <p:nvPr/>
        </p:nvPicPr>
        <p:blipFill>
          <a:blip r:embed="rId1"/>
          <a:stretch>
            <a:fillRect/>
          </a:stretch>
        </p:blipFill>
        <p:spPr>
          <a:xfrm>
            <a:off x="731520" y="685800"/>
            <a:ext cx="1325880" cy="1325880"/>
          </a:xfrm>
          <a:prstGeom prst="rect">
            <a:avLst/>
          </a:prstGeom>
        </p:spPr>
      </p:pic>
      <p:sp>
        <p:nvSpPr>
          <p:cNvPr id="8" name="Shape 5"/>
          <p:cNvSpPr/>
          <p:nvPr/>
        </p:nvSpPr>
        <p:spPr>
          <a:xfrm>
            <a:off x="2221992" y="621792"/>
            <a:ext cx="1453896" cy="1453896"/>
          </a:xfrm>
          <a:prstGeom prst="ellipse">
            <a:avLst/>
          </a:prstGeom>
          <a:solidFill>
            <a:srgbClr val="FBF7EA"/>
          </a:solidFill>
          <a:ln w="31750">
            <a:solidFill>
              <a:srgbClr val="F5C84B"/>
            </a:solidFill>
            <a:prstDash val="solid"/>
          </a:ln>
        </p:spPr>
      </p:sp>
      <p:pic>
        <p:nvPicPr>
          <p:cNvPr id="9" name="Image 1" descr="preencoded.png">    </p:cNvPr>
          <p:cNvPicPr>
            <a:picLocks noChangeAspect="1"/>
          </p:cNvPicPr>
          <p:nvPr/>
        </p:nvPicPr>
        <p:blipFill>
          <a:blip r:embed="rId2"/>
          <a:stretch>
            <a:fillRect/>
          </a:stretch>
        </p:blipFill>
        <p:spPr>
          <a:xfrm>
            <a:off x="2418588" y="818388"/>
            <a:ext cx="1060704" cy="1060704"/>
          </a:xfrm>
          <a:prstGeom prst="rect">
            <a:avLst/>
          </a:prstGeom>
        </p:spPr>
      </p:pic>
      <p:sp>
        <p:nvSpPr>
          <p:cNvPr id="10" name="Shape 6"/>
          <p:cNvSpPr/>
          <p:nvPr/>
        </p:nvSpPr>
        <p:spPr>
          <a:xfrm>
            <a:off x="8366760" y="640080"/>
            <a:ext cx="3337560" cy="1463040"/>
          </a:xfrm>
          <a:prstGeom prst="roundRect">
            <a:avLst>
              <a:gd name="adj" fmla="val 6250"/>
            </a:avLst>
          </a:prstGeom>
          <a:solidFill>
            <a:srgbClr val="0A1F14"/>
          </a:solidFill>
          <a:ln w="12700">
            <a:solidFill>
              <a:srgbClr val="C9A23A"/>
            </a:solidFill>
            <a:prstDash val="solid"/>
          </a:ln>
        </p:spPr>
      </p:sp>
      <p:sp>
        <p:nvSpPr>
          <p:cNvPr id="11" name="Text 7"/>
          <p:cNvSpPr/>
          <p:nvPr/>
        </p:nvSpPr>
        <p:spPr>
          <a:xfrm>
            <a:off x="8503920" y="731520"/>
            <a:ext cx="3108960" cy="1280160"/>
          </a:xfrm>
          <a:prstGeom prst="rect">
            <a:avLst/>
          </a:prstGeom>
          <a:noFill/>
          <a:ln/>
        </p:spPr>
        <p:txBody>
          <a:bodyPr wrap="square" rtlCol="0" anchor="t"/>
          <a:lstStyle/>
          <a:p>
            <a:pPr indent="0" marL="0">
              <a:buNone/>
            </a:pPr>
            <a:r>
              <a:rPr lang="en-US" sz="1100" b="1" spc="300" kern="0" dirty="0">
                <a:solidFill>
                  <a:srgbClr val="F5C84B"/>
                </a:solidFill>
                <a:latin typeface="Arial" pitchFamily="34" charset="0"/>
                <a:ea typeface="Arial" pitchFamily="34" charset="-122"/>
                <a:cs typeface="Arial" pitchFamily="34" charset="-120"/>
              </a:rPr>
              <a:t>DOCUMENT REFERENCE</a:t>
            </a:r>
            <a:endParaRPr lang="en-US" sz="1100" dirty="0"/>
          </a:p>
          <a:p>
            <a:pPr indent="0" marL="0">
              <a:buNone/>
            </a:pPr>
            <a:r>
              <a:rPr lang="en-US" sz="1400" b="1" dirty="0">
                <a:solidFill>
                  <a:srgbClr val="FFFFFF"/>
                </a:solidFill>
                <a:latin typeface="Arial" pitchFamily="34" charset="0"/>
                <a:ea typeface="Arial" pitchFamily="34" charset="-122"/>
                <a:cs typeface="Arial" pitchFamily="34" charset="-120"/>
              </a:rPr>
              <a:t>WFA/TC/WFA813</a:t>
            </a:r>
            <a:endParaRPr lang="en-US" sz="1100" dirty="0"/>
          </a:p>
          <a:p>
            <a:pPr indent="0" marL="0">
              <a:buNone/>
            </a:pPr>
            <a:r>
              <a:rPr lang="en-US" sz="1000" dirty="0">
                <a:solidFill>
                  <a:srgbClr val="CFCFC7"/>
                </a:solidFill>
                <a:latin typeface="Arial" pitchFamily="34" charset="0"/>
                <a:ea typeface="Arial" pitchFamily="34" charset="-122"/>
                <a:cs typeface="Arial" pitchFamily="34" charset="-120"/>
              </a:rPr>
              <a:t>Issue 1  ·  3 November 2026</a:t>
            </a:r>
            <a:endParaRPr lang="en-US" sz="1100" dirty="0"/>
          </a:p>
          <a:p>
            <a:pPr indent="0" marL="0">
              <a:buNone/>
            </a:pPr>
            <a:r>
              <a:rPr lang="en-US" sz="1000" dirty="0">
                <a:solidFill>
                  <a:srgbClr val="CFCFC7"/>
                </a:solidFill>
                <a:latin typeface="Arial" pitchFamily="34" charset="0"/>
                <a:ea typeface="Arial" pitchFamily="34" charset="-122"/>
                <a:cs typeface="Arial" pitchFamily="34" charset="-120"/>
              </a:rPr>
              <a:t>Classification: OFFICIAL</a:t>
            </a:r>
            <a:endParaRPr lang="en-US" sz="1100" dirty="0"/>
          </a:p>
        </p:txBody>
      </p:sp>
      <p:sp>
        <p:nvSpPr>
          <p:cNvPr id="12" name="Text 8"/>
          <p:cNvSpPr/>
          <p:nvPr/>
        </p:nvSpPr>
        <p:spPr>
          <a:xfrm>
            <a:off x="731520" y="2331720"/>
            <a:ext cx="10058400" cy="384048"/>
          </a:xfrm>
          <a:prstGeom prst="rect">
            <a:avLst/>
          </a:prstGeom>
          <a:noFill/>
          <a:ln/>
        </p:spPr>
        <p:txBody>
          <a:bodyPr wrap="square" rtlCol="0" anchor="ctr"/>
          <a:lstStyle/>
          <a:p>
            <a:pPr indent="0" marL="0">
              <a:buNone/>
            </a:pPr>
            <a:r>
              <a:rPr lang="en-US" sz="1500" b="1" spc="600" kern="0" dirty="0">
                <a:solidFill>
                  <a:srgbClr val="F5C84B"/>
                </a:solidFill>
                <a:latin typeface="Arial" pitchFamily="34" charset="0"/>
                <a:ea typeface="Arial" pitchFamily="34" charset="-122"/>
                <a:cs typeface="Arial" pitchFamily="34" charset="-120"/>
              </a:rPr>
              <a:t>TRAINING CENTRE MODULE  ·  WFA813</a:t>
            </a:r>
            <a:endParaRPr lang="en-US" sz="1500" dirty="0"/>
          </a:p>
        </p:txBody>
      </p:sp>
      <p:sp>
        <p:nvSpPr>
          <p:cNvPr id="13" name="Text 9"/>
          <p:cNvSpPr/>
          <p:nvPr/>
        </p:nvSpPr>
        <p:spPr>
          <a:xfrm>
            <a:off x="731520" y="2697480"/>
            <a:ext cx="10789920" cy="1600200"/>
          </a:xfrm>
          <a:prstGeom prst="rect">
            <a:avLst/>
          </a:prstGeom>
          <a:noFill/>
          <a:ln/>
        </p:spPr>
        <p:txBody>
          <a:bodyPr wrap="square" rtlCol="0" anchor="t">
            <a:normAutofit/>
          </a:bodyPr>
          <a:lstStyle/>
          <a:p>
            <a:pPr indent="0" marL="0">
              <a:buNone/>
            </a:pPr>
            <a:r>
              <a:rPr lang="en-US" sz="4600" b="1" spc="100" kern="0" dirty="0">
                <a:solidFill>
                  <a:srgbClr val="FFFFFF"/>
                </a:solidFill>
                <a:latin typeface="Georgia" pitchFamily="34" charset="0"/>
                <a:ea typeface="Georgia" pitchFamily="34" charset="-122"/>
                <a:cs typeface="Georgia" pitchFamily="34" charset="-120"/>
              </a:rPr>
              <a:t>GOAL SETTING AND PERSONAL DEVELOPMENT PLANS</a:t>
            </a:r>
            <a:endParaRPr lang="en-US" sz="4600" dirty="0"/>
          </a:p>
        </p:txBody>
      </p:sp>
      <p:sp>
        <p:nvSpPr>
          <p:cNvPr id="14" name="Shape 10"/>
          <p:cNvSpPr/>
          <p:nvPr/>
        </p:nvSpPr>
        <p:spPr>
          <a:xfrm>
            <a:off x="749808" y="4343400"/>
            <a:ext cx="1463040" cy="64008"/>
          </a:xfrm>
          <a:prstGeom prst="rect">
            <a:avLst/>
          </a:prstGeom>
          <a:solidFill>
            <a:srgbClr val="F5C84B"/>
          </a:solidFill>
          <a:ln/>
        </p:spPr>
      </p:sp>
      <p:sp>
        <p:nvSpPr>
          <p:cNvPr id="15" name="Text 11"/>
          <p:cNvSpPr/>
          <p:nvPr/>
        </p:nvSpPr>
        <p:spPr>
          <a:xfrm>
            <a:off x="731520" y="4480560"/>
            <a:ext cx="10789920" cy="384048"/>
          </a:xfrm>
          <a:prstGeom prst="rect">
            <a:avLst/>
          </a:prstGeom>
          <a:noFill/>
          <a:ln/>
        </p:spPr>
        <p:txBody>
          <a:bodyPr wrap="square" rtlCol="0" anchor="ctr">
            <a:normAutofit/>
          </a:bodyPr>
          <a:lstStyle/>
          <a:p>
            <a:pPr indent="0" marL="0">
              <a:buNone/>
            </a:pPr>
            <a:r>
              <a:rPr lang="en-US" sz="1500" dirty="0">
                <a:solidFill>
                  <a:srgbClr val="CFCFC7"/>
                </a:solidFill>
                <a:latin typeface="Arial" pitchFamily="34" charset="0"/>
                <a:ea typeface="Arial" pitchFamily="34" charset="-122"/>
                <a:cs typeface="Arial" pitchFamily="34" charset="-120"/>
              </a:rPr>
              <a:t>Fitness &amp; Player Development    •    Intermediate    •    About 35 minutes    •    7 lessons    •    12-question test</a:t>
            </a:r>
            <a:endParaRPr lang="en-US" sz="1500" dirty="0"/>
          </a:p>
        </p:txBody>
      </p:sp>
      <p:sp>
        <p:nvSpPr>
          <p:cNvPr id="16" name="Text 12"/>
          <p:cNvSpPr/>
          <p:nvPr/>
        </p:nvSpPr>
        <p:spPr>
          <a:xfrm>
            <a:off x="731520" y="4892040"/>
            <a:ext cx="10424160" cy="777240"/>
          </a:xfrm>
          <a:prstGeom prst="rect">
            <a:avLst/>
          </a:prstGeom>
          <a:noFill/>
          <a:ln/>
        </p:spPr>
        <p:txBody>
          <a:bodyPr wrap="square" rtlCol="0" anchor="ctr">
            <a:normAutofit/>
          </a:bodyPr>
          <a:lstStyle/>
          <a:p>
            <a:pPr indent="0" marL="0">
              <a:buNone/>
            </a:pPr>
            <a:r>
              <a:rPr lang="en-US" sz="1500" i="1" dirty="0">
                <a:solidFill>
                  <a:srgbClr val="F4F4F0"/>
                </a:solidFill>
                <a:latin typeface="Georgia" pitchFamily="34" charset="0"/>
                <a:ea typeface="Georgia" pitchFamily="34" charset="-122"/>
                <a:cs typeface="Georgia" pitchFamily="34" charset="-120"/>
              </a:rPr>
              <a:t>Set meaningful outcome, performance and process goals and build a simple personal development plan for your cricket.</a:t>
            </a:r>
            <a:endParaRPr lang="en-US" sz="1500" dirty="0"/>
          </a:p>
        </p:txBody>
      </p:sp>
      <p:sp>
        <p:nvSpPr>
          <p:cNvPr id="17" name="Shape 13"/>
          <p:cNvSpPr/>
          <p:nvPr/>
        </p:nvSpPr>
        <p:spPr>
          <a:xfrm>
            <a:off x="0" y="6035040"/>
            <a:ext cx="12188952" cy="822960"/>
          </a:xfrm>
          <a:prstGeom prst="rect">
            <a:avLst/>
          </a:prstGeom>
          <a:solidFill>
            <a:srgbClr val="05130B"/>
          </a:solidFill>
          <a:ln/>
        </p:spPr>
      </p:sp>
      <p:sp>
        <p:nvSpPr>
          <p:cNvPr id="18" name="Shape 14"/>
          <p:cNvSpPr/>
          <p:nvPr/>
        </p:nvSpPr>
        <p:spPr>
          <a:xfrm>
            <a:off x="0" y="5998464"/>
            <a:ext cx="12188952" cy="45720"/>
          </a:xfrm>
          <a:prstGeom prst="rect">
            <a:avLst/>
          </a:prstGeom>
          <a:solidFill>
            <a:srgbClr val="F5C84B"/>
          </a:solidFill>
          <a:ln/>
        </p:spPr>
      </p:sp>
      <p:sp>
        <p:nvSpPr>
          <p:cNvPr id="19" name="Text 15"/>
          <p:cNvSpPr/>
          <p:nvPr/>
        </p:nvSpPr>
        <p:spPr>
          <a:xfrm>
            <a:off x="731520" y="6144768"/>
            <a:ext cx="10972800" cy="457200"/>
          </a:xfrm>
          <a:prstGeom prst="rect">
            <a:avLst/>
          </a:prstGeom>
          <a:noFill/>
          <a:ln/>
        </p:spPr>
        <p:txBody>
          <a:bodyPr wrap="square" rtlCol="0" anchor="ctr"/>
          <a:lstStyle/>
          <a:p>
            <a:pPr indent="0" marL="0">
              <a:buNone/>
            </a:pPr>
            <a:r>
              <a:rPr lang="en-US" sz="1100" b="1" spc="200" kern="0" dirty="0">
                <a:solidFill>
                  <a:srgbClr val="34D67F"/>
                </a:solidFill>
                <a:latin typeface="Arial" pitchFamily="34" charset="0"/>
                <a:ea typeface="Arial" pitchFamily="34" charset="-122"/>
                <a:cs typeface="Arial" pitchFamily="34" charset="-120"/>
              </a:rPr>
              <a:t>WINN FAMILY T-20 LEAGUE  ·  OPERATING UNDER THE AUTHORITY OF THE WINN FAMILY ASSOCIATION</a:t>
            </a:r>
            <a:endParaRPr lang="en-US" sz="11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DOCUMENT CONTROL</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AUTHORISATION &amp; MODULE DETAILS</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graphicFrame>
        <p:nvGraphicFramePr>
          <p:cNvPr id="3" name="Table 0"/>
          <p:cNvGraphicFramePr>
            <a:graphicFrameLocks noGrp="1"/>
          </p:cNvGraphicFramePr>
          <p:nvPr>
            <p:extLst>
              <p:ext uri="{D42A27DB-BD31-4B8C-83A1-F6EECF244321}">
                <p14:modId xmlns:p14="http://schemas.microsoft.com/office/powerpoint/2010/main" val="1579011935"/>
              </p:ext>
            </p:extLst>
          </p:nvPr>
        </p:nvGraphicFramePr>
        <p:xfrm>
          <a:off x="548640" y="1828800"/>
          <a:ext cx="11064240" cy="914400"/>
        </p:xfrm>
        <a:graphic>
          <a:graphicData uri="http://schemas.openxmlformats.org/drawingml/2006/table">
            <a:tbl>
              <a:tblPr/>
              <a:tblGrid>
                <a:gridCol w="2377440"/>
                <a:gridCol w="8686800"/>
              </a:tblGrid>
              <a:tr h="457200">
                <a:tc>
                  <a:txBody>
                    <a:bodyPr/>
                    <a:lstStyle/>
                    <a:p>
                      <a:pPr indent="0" marL="0">
                        <a:buNone/>
                      </a:pPr>
                      <a:r>
                        <a:rPr lang="en-US" sz="1000" b="1" dirty="0">
                          <a:solidFill>
                            <a:srgbClr val="F5C84B"/>
                          </a:solidFill>
                          <a:latin typeface="Arial" pitchFamily="34" charset="0"/>
                          <a:ea typeface="Arial" pitchFamily="34" charset="-122"/>
                          <a:cs typeface="Arial" pitchFamily="34" charset="-120"/>
                        </a:rPr>
                        <a:t>MODULE</a:t>
                      </a:r>
                      <a:endParaRPr lang="en-US" sz="10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0B1A12"/>
                    </a:solidFill>
                  </a:tcPr>
                </a:tc>
                <a:tc>
                  <a:txBody>
                    <a:bodyPr/>
                    <a:lstStyle/>
                    <a:p>
                      <a:pPr indent="0" marL="0">
                        <a:buNone/>
                      </a:pPr>
                      <a:r>
                        <a:rPr lang="en-US" sz="1200" b="1" dirty="0">
                          <a:solidFill>
                            <a:srgbClr val="FFFFFF"/>
                          </a:solidFill>
                          <a:latin typeface="Arial" pitchFamily="34" charset="0"/>
                          <a:ea typeface="Arial" pitchFamily="34" charset="-122"/>
                          <a:cs typeface="Arial" pitchFamily="34" charset="-120"/>
                        </a:rPr>
                        <a:t>WFA813 Goal Setting and Personal Development Plans</a:t>
                      </a:r>
                      <a:endParaRPr lang="en-US" sz="12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10241A"/>
                    </a:solidFill>
                  </a:tcPr>
                </a:tc>
              </a:tr>
              <a:tr h="457200">
                <a:tc>
                  <a:txBody>
                    <a:bodyPr/>
                    <a:lstStyle/>
                    <a:p>
                      <a:pPr indent="0" marL="0">
                        <a:buNone/>
                      </a:pPr>
                      <a:r>
                        <a:rPr lang="en-US" sz="1000" b="1" dirty="0">
                          <a:solidFill>
                            <a:srgbClr val="F5C84B"/>
                          </a:solidFill>
                          <a:latin typeface="Arial" pitchFamily="34" charset="0"/>
                          <a:ea typeface="Arial" pitchFamily="34" charset="-122"/>
                          <a:cs typeface="Arial" pitchFamily="34" charset="-120"/>
                        </a:rPr>
                        <a:t>REFERENCE</a:t>
                      </a:r>
                      <a:endParaRPr lang="en-US" sz="10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0B1A12"/>
                    </a:solidFill>
                  </a:tcPr>
                </a:tc>
                <a:tc>
                  <a:txBody>
                    <a:bodyPr/>
                    <a:lstStyle/>
                    <a:p>
                      <a:pPr indent="0" marL="0">
                        <a:buNone/>
                      </a:pPr>
                      <a:r>
                        <a:rPr lang="en-US" sz="1200" dirty="0">
                          <a:solidFill>
                            <a:srgbClr val="F4F4F0"/>
                          </a:solidFill>
                          <a:latin typeface="Arial" pitchFamily="34" charset="0"/>
                          <a:ea typeface="Arial" pitchFamily="34" charset="-122"/>
                          <a:cs typeface="Arial" pitchFamily="34" charset="-120"/>
                        </a:rPr>
                        <a:t>WFA/TC/WFA813  ·  Issue 1</a:t>
                      </a:r>
                      <a:endParaRPr lang="en-US" sz="12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10241A"/>
                    </a:solidFill>
                  </a:tcPr>
                </a:tc>
              </a:tr>
              <a:tr h="457200">
                <a:tc>
                  <a:txBody>
                    <a:bodyPr/>
                    <a:lstStyle/>
                    <a:p>
                      <a:pPr indent="0" marL="0">
                        <a:buNone/>
                      </a:pPr>
                      <a:r>
                        <a:rPr lang="en-US" sz="1000" b="1" dirty="0">
                          <a:solidFill>
                            <a:srgbClr val="F5C84B"/>
                          </a:solidFill>
                          <a:latin typeface="Arial" pitchFamily="34" charset="0"/>
                          <a:ea typeface="Arial" pitchFamily="34" charset="-122"/>
                          <a:cs typeface="Arial" pitchFamily="34" charset="-120"/>
                        </a:rPr>
                        <a:t>DISCIPLINE</a:t>
                      </a:r>
                      <a:endParaRPr lang="en-US" sz="10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0B1A12"/>
                    </a:solidFill>
                  </a:tcPr>
                </a:tc>
                <a:tc>
                  <a:txBody>
                    <a:bodyPr/>
                    <a:lstStyle/>
                    <a:p>
                      <a:pPr indent="0" marL="0">
                        <a:buNone/>
                      </a:pPr>
                      <a:r>
                        <a:rPr lang="en-US" sz="1200" dirty="0">
                          <a:solidFill>
                            <a:srgbClr val="F4F4F0"/>
                          </a:solidFill>
                          <a:latin typeface="Arial" pitchFamily="34" charset="0"/>
                          <a:ea typeface="Arial" pitchFamily="34" charset="-122"/>
                          <a:cs typeface="Arial" pitchFamily="34" charset="-120"/>
                        </a:rPr>
                        <a:t>Fitness &amp; Player Development  ·  Intermediate  ·  About 35 minutes</a:t>
                      </a:r>
                      <a:endParaRPr lang="en-US" sz="12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10241A"/>
                    </a:solidFill>
                  </a:tcPr>
                </a:tc>
              </a:tr>
              <a:tr h="457200">
                <a:tc>
                  <a:txBody>
                    <a:bodyPr/>
                    <a:lstStyle/>
                    <a:p>
                      <a:pPr indent="0" marL="0">
                        <a:buNone/>
                      </a:pPr>
                      <a:r>
                        <a:rPr lang="en-US" sz="1000" b="1" dirty="0">
                          <a:solidFill>
                            <a:srgbClr val="F5C84B"/>
                          </a:solidFill>
                          <a:latin typeface="Arial" pitchFamily="34" charset="0"/>
                          <a:ea typeface="Arial" pitchFamily="34" charset="-122"/>
                          <a:cs typeface="Arial" pitchFamily="34" charset="-120"/>
                        </a:rPr>
                        <a:t>ASSESSMENT</a:t>
                      </a:r>
                      <a:endParaRPr lang="en-US" sz="10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0B1A12"/>
                    </a:solidFill>
                  </a:tcPr>
                </a:tc>
                <a:tc>
                  <a:txBody>
                    <a:bodyPr/>
                    <a:lstStyle/>
                    <a:p>
                      <a:pPr indent="0" marL="0">
                        <a:buNone/>
                      </a:pPr>
                      <a:r>
                        <a:rPr lang="en-US" sz="1200" dirty="0">
                          <a:solidFill>
                            <a:srgbClr val="F4F4F0"/>
                          </a:solidFill>
                          <a:latin typeface="Arial" pitchFamily="34" charset="0"/>
                          <a:ea typeface="Arial" pitchFamily="34" charset="-122"/>
                          <a:cs typeface="Arial" pitchFamily="34" charset="-120"/>
                        </a:rPr>
                        <a:t>12 questions · 80% to pass</a:t>
                      </a:r>
                      <a:endParaRPr lang="en-US" sz="12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10241A"/>
                    </a:solidFill>
                  </a:tcPr>
                </a:tc>
              </a:tr>
              <a:tr h="457200">
                <a:tc>
                  <a:txBody>
                    <a:bodyPr/>
                    <a:lstStyle/>
                    <a:p>
                      <a:pPr indent="0" marL="0">
                        <a:buNone/>
                      </a:pPr>
                      <a:r>
                        <a:rPr lang="en-US" sz="1000" b="1" dirty="0">
                          <a:solidFill>
                            <a:srgbClr val="F5C84B"/>
                          </a:solidFill>
                          <a:latin typeface="Arial" pitchFamily="34" charset="0"/>
                          <a:ea typeface="Arial" pitchFamily="34" charset="-122"/>
                          <a:cs typeface="Arial" pitchFamily="34" charset="-120"/>
                        </a:rPr>
                        <a:t>REQUIRED FIRST</a:t>
                      </a:r>
                      <a:endParaRPr lang="en-US" sz="10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0B1A12"/>
                    </a:solidFill>
                  </a:tcPr>
                </a:tc>
                <a:tc>
                  <a:txBody>
                    <a:bodyPr/>
                    <a:lstStyle/>
                    <a:p>
                      <a:pPr indent="0" marL="0">
                        <a:buNone/>
                      </a:pPr>
                      <a:r>
                        <a:rPr lang="en-US" sz="1200" dirty="0">
                          <a:solidFill>
                            <a:srgbClr val="F4F4F0"/>
                          </a:solidFill>
                          <a:latin typeface="Arial" pitchFamily="34" charset="0"/>
                          <a:ea typeface="Arial" pitchFamily="34" charset="-122"/>
                          <a:cs typeface="Arial" pitchFamily="34" charset="-120"/>
                        </a:rPr>
                        <a:t>WFA801 Cricket Fitness Fundamentals</a:t>
                      </a:r>
                      <a:endParaRPr lang="en-US" sz="12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10241A"/>
                    </a:solidFill>
                  </a:tcPr>
                </a:tc>
              </a:tr>
              <a:tr h="457200">
                <a:tc>
                  <a:txBody>
                    <a:bodyPr/>
                    <a:lstStyle/>
                    <a:p>
                      <a:pPr indent="0" marL="0">
                        <a:buNone/>
                      </a:pPr>
                      <a:r>
                        <a:rPr lang="en-US" sz="1000" b="1" dirty="0">
                          <a:solidFill>
                            <a:srgbClr val="F5C84B"/>
                          </a:solidFill>
                          <a:latin typeface="Arial" pitchFamily="34" charset="0"/>
                          <a:ea typeface="Arial" pitchFamily="34" charset="-122"/>
                          <a:cs typeface="Arial" pitchFamily="34" charset="-120"/>
                        </a:rPr>
                        <a:t>ISSUING BODY</a:t>
                      </a:r>
                      <a:endParaRPr lang="en-US" sz="10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0B1A12"/>
                    </a:solidFill>
                  </a:tcPr>
                </a:tc>
                <a:tc>
                  <a:txBody>
                    <a:bodyPr/>
                    <a:lstStyle/>
                    <a:p>
                      <a:pPr indent="0" marL="0">
                        <a:buNone/>
                      </a:pPr>
                      <a:r>
                        <a:rPr lang="en-US" sz="1200" dirty="0">
                          <a:solidFill>
                            <a:srgbClr val="F4F4F0"/>
                          </a:solidFill>
                          <a:latin typeface="Arial" pitchFamily="34" charset="0"/>
                          <a:ea typeface="Arial" pitchFamily="34" charset="-122"/>
                          <a:cs typeface="Arial" pitchFamily="34" charset="-120"/>
                        </a:rPr>
                        <a:t>Winn Family Association — Training Centre</a:t>
                      </a:r>
                      <a:endParaRPr lang="en-US" sz="12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10241A"/>
                    </a:solidFill>
                  </a:tcPr>
                </a:tc>
              </a:tr>
              <a:tr h="457200">
                <a:tc>
                  <a:txBody>
                    <a:bodyPr/>
                    <a:lstStyle/>
                    <a:p>
                      <a:pPr indent="0" marL="0">
                        <a:buNone/>
                      </a:pPr>
                      <a:r>
                        <a:rPr lang="en-US" sz="1000" b="1" dirty="0">
                          <a:solidFill>
                            <a:srgbClr val="F5C84B"/>
                          </a:solidFill>
                          <a:latin typeface="Arial" pitchFamily="34" charset="0"/>
                          <a:ea typeface="Arial" pitchFamily="34" charset="-122"/>
                          <a:cs typeface="Arial" pitchFamily="34" charset="-120"/>
                        </a:rPr>
                        <a:t>AUTHORISED BY</a:t>
                      </a:r>
                      <a:endParaRPr lang="en-US" sz="10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0B1A12"/>
                    </a:solidFill>
                  </a:tcPr>
                </a:tc>
                <a:tc>
                  <a:txBody>
                    <a:bodyPr/>
                    <a:lstStyle/>
                    <a:p>
                      <a:pPr indent="0" marL="0">
                        <a:buNone/>
                      </a:pPr>
                      <a:r>
                        <a:rPr lang="en-US" sz="1200" dirty="0">
                          <a:solidFill>
                            <a:srgbClr val="F4F4F0"/>
                          </a:solidFill>
                          <a:latin typeface="Arial" pitchFamily="34" charset="0"/>
                          <a:ea typeface="Arial" pitchFamily="34" charset="-122"/>
                          <a:cs typeface="Arial" pitchFamily="34" charset="-120"/>
                        </a:rPr>
                        <a:t>Alex Winn, League Founder &amp; Director</a:t>
                      </a:r>
                      <a:endParaRPr lang="en-US" sz="12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10241A"/>
                    </a:solidFill>
                  </a:tcPr>
                </a:tc>
              </a:tr>
              <a:tr h="457200">
                <a:tc>
                  <a:txBody>
                    <a:bodyPr/>
                    <a:lstStyle/>
                    <a:p>
                      <a:pPr indent="0" marL="0">
                        <a:buNone/>
                      </a:pPr>
                      <a:r>
                        <a:rPr lang="en-US" sz="1000" b="1" dirty="0">
                          <a:solidFill>
                            <a:srgbClr val="F5C84B"/>
                          </a:solidFill>
                          <a:latin typeface="Arial" pitchFamily="34" charset="0"/>
                          <a:ea typeface="Arial" pitchFamily="34" charset="-122"/>
                          <a:cs typeface="Arial" pitchFamily="34" charset="-120"/>
                        </a:rPr>
                        <a:t>AWARD</a:t>
                      </a:r>
                      <a:endParaRPr lang="en-US" sz="10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0B1A12"/>
                    </a:solidFill>
                  </a:tcPr>
                </a:tc>
                <a:tc>
                  <a:txBody>
                    <a:bodyPr/>
                    <a:lstStyle/>
                    <a:p>
                      <a:pPr indent="0" marL="0">
                        <a:buNone/>
                      </a:pPr>
                      <a:r>
                        <a:rPr lang="en-US" sz="1200" dirty="0">
                          <a:solidFill>
                            <a:srgbClr val="F4F4F0"/>
                          </a:solidFill>
                          <a:latin typeface="Arial" pitchFamily="34" charset="0"/>
                          <a:ea typeface="Arial" pitchFamily="34" charset="-122"/>
                          <a:cs typeface="Arial" pitchFamily="34" charset="-120"/>
                        </a:rPr>
                        <a:t>WFA certificate of completion on a pass (a WFA award, not an external qualification)</a:t>
                      </a:r>
                      <a:endParaRPr lang="en-US" sz="12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10241A"/>
                    </a:solidFill>
                  </a:tcPr>
                </a:tc>
              </a:tr>
            </a:tbl>
          </a:graphicData>
        </a:graphic>
      </p:graphicFrame>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MODULE OVERVIEW</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ABOUT THIS MODULE</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6675120" cy="4297680"/>
          </a:xfrm>
          <a:prstGeom prst="roundRect">
            <a:avLst>
              <a:gd name="adj" fmla="val 2128"/>
            </a:avLst>
          </a:prstGeom>
          <a:solidFill>
            <a:srgbClr val="10241A"/>
          </a:solidFill>
          <a:ln w="12700">
            <a:solidFill>
              <a:srgbClr val="0D5C32"/>
            </a:solidFill>
            <a:prstDash val="solid"/>
          </a:ln>
        </p:spPr>
      </p:sp>
      <p:sp>
        <p:nvSpPr>
          <p:cNvPr id="7" name="Text 5"/>
          <p:cNvSpPr/>
          <p:nvPr/>
        </p:nvSpPr>
        <p:spPr>
          <a:xfrm>
            <a:off x="731520" y="1965960"/>
            <a:ext cx="6309360" cy="4023360"/>
          </a:xfrm>
          <a:prstGeom prst="rect">
            <a:avLst/>
          </a:prstGeom>
          <a:noFill/>
          <a:ln/>
        </p:spPr>
        <p:txBody>
          <a:bodyPr wrap="square" rtlCol="0" anchor="t">
            <a:normAutofit/>
          </a:bodyPr>
          <a:lstStyle/>
          <a:p>
            <a:pPr indent="0" marL="0">
              <a:buNone/>
            </a:pPr>
            <a:r>
              <a:rPr lang="en-US" sz="1300" dirty="0">
                <a:solidFill>
                  <a:srgbClr val="F4F4F0"/>
                </a:solidFill>
                <a:latin typeface="Arial" pitchFamily="34" charset="0"/>
                <a:ea typeface="Arial" pitchFamily="34" charset="-122"/>
                <a:cs typeface="Arial" pitchFamily="34" charset="-120"/>
              </a:rPr>
              <a:t>WFA813 – Goal Setting and Personal Development Plans teaches you how to set goals that genuinely help you improve and how to turn them into a simple personal development plan. You will learn the difference between outcome, performance and process goals, how to use the SMART approach, how to balance short, medium and long-term targets, how to assess your strengths and areas to develop across the technical, tactical, physical, mental and social sides of the game, and how to review your plan through the season.</a:t>
            </a:r>
            <a:endParaRPr lang="en-US" sz="13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300" dirty="0"/>
          </a:p>
          <a:p>
            <a:pPr indent="0" marL="0">
              <a:buNone/>
            </a:pPr>
            <a:r>
              <a:rPr lang="en-US" sz="1300" dirty="0">
                <a:solidFill>
                  <a:srgbClr val="F4F4F0"/>
                </a:solidFill>
                <a:latin typeface="Arial" pitchFamily="34" charset="0"/>
                <a:ea typeface="Arial" pitchFamily="34" charset="-122"/>
                <a:cs typeface="Arial" pitchFamily="34" charset="-120"/>
              </a:rPr>
              <a:t>It is for every player, from juniors setting their first targets with a parent or coach to experienced adults planning a new season. It builds on WFA801 Cricket Fitness Fundamentals and leads into WFA814 Performance Review and Training Logs, where you will track progress against your plan. Goals should support wellbeing and enjoyment, never pressure you into training through pain or illness.</a:t>
            </a:r>
            <a:endParaRPr lang="en-US" sz="1300" dirty="0"/>
          </a:p>
        </p:txBody>
      </p:sp>
      <p:sp>
        <p:nvSpPr>
          <p:cNvPr id="8" name="Shape 6"/>
          <p:cNvSpPr/>
          <p:nvPr/>
        </p:nvSpPr>
        <p:spPr>
          <a:xfrm>
            <a:off x="7406640" y="1828800"/>
            <a:ext cx="4206240" cy="4297680"/>
          </a:xfrm>
          <a:prstGeom prst="roundRect">
            <a:avLst>
              <a:gd name="adj" fmla="val 2174"/>
            </a:avLst>
          </a:prstGeom>
          <a:solidFill>
            <a:srgbClr val="0A1F14"/>
          </a:solidFill>
          <a:ln w="12700">
            <a:solidFill>
              <a:srgbClr val="C9A23A"/>
            </a:solidFill>
            <a:prstDash val="solid"/>
          </a:ln>
        </p:spPr>
      </p:sp>
      <p:sp>
        <p:nvSpPr>
          <p:cNvPr id="9" name="Text 7"/>
          <p:cNvSpPr/>
          <p:nvPr/>
        </p:nvSpPr>
        <p:spPr>
          <a:xfrm>
            <a:off x="7589520" y="1965960"/>
            <a:ext cx="384048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WHAT YOU'LL GET</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300" b="1" dirty="0">
                <a:solidFill>
                  <a:srgbClr val="FFFFFF"/>
                </a:solidFill>
                <a:latin typeface="Arial" pitchFamily="34" charset="0"/>
                <a:ea typeface="Arial" pitchFamily="34" charset="-122"/>
                <a:cs typeface="Arial" pitchFamily="34" charset="-120"/>
              </a:rPr>
              <a:t>Your WFA813 Goal Setting and Personal Development Plans Badge</a:t>
            </a:r>
            <a:endParaRPr lang="en-US" sz="1100" dirty="0"/>
          </a:p>
          <a:p>
            <a:pPr indent="0" marL="0">
              <a:buNone/>
            </a:pPr>
            <a:r>
              <a:rPr lang="en-US" sz="1050" dirty="0">
                <a:solidFill>
                  <a:srgbClr val="CFCFC7"/>
                </a:solidFill>
                <a:latin typeface="Arial" pitchFamily="34" charset="0"/>
                <a:ea typeface="Arial" pitchFamily="34" charset="-122"/>
                <a:cs typeface="Arial" pitchFamily="34" charset="-120"/>
              </a:rPr>
              <a:t>Awarded upon successfully completing the WFA813 Goal Setting and Personal Development Plans training module, recognising your ability to set effective goals and create a personal development plan within the Winn Family Association.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300" b="1" dirty="0">
                <a:solidFill>
                  <a:srgbClr val="FFFFFF"/>
                </a:solidFill>
                <a:latin typeface="Arial" pitchFamily="34" charset="0"/>
                <a:ea typeface="Arial" pitchFamily="34" charset="-122"/>
                <a:cs typeface="Arial" pitchFamily="34" charset="-120"/>
              </a:rPr>
              <a:t>Your Certificate of Completion</a:t>
            </a:r>
            <a:endParaRPr lang="en-US" sz="1100" dirty="0"/>
          </a:p>
          <a:p>
            <a:pPr indent="0" marL="0">
              <a:buNone/>
            </a:pPr>
            <a:r>
              <a:rPr lang="en-US" sz="1050" dirty="0">
                <a:solidFill>
                  <a:srgbClr val="CFCFC7"/>
                </a:solidFill>
                <a:latin typeface="Arial" pitchFamily="34" charset="0"/>
                <a:ea typeface="Arial" pitchFamily="34" charset="-122"/>
                <a:cs typeface="Arial" pitchFamily="34" charset="-120"/>
              </a:rPr>
              <a:t>Official certification confirming you have successfully completed the WFA813 Goal Setting and Personal Development Plans course and met all required training standards.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300" b="1" dirty="0">
                <a:solidFill>
                  <a:srgbClr val="FFFFFF"/>
                </a:solidFill>
                <a:latin typeface="Arial" pitchFamily="34" charset="0"/>
                <a:ea typeface="Arial" pitchFamily="34" charset="-122"/>
                <a:cs typeface="Arial" pitchFamily="34" charset="-120"/>
              </a:rPr>
              <a:t>Unlocks WFA814 Performance Review and Training Logs</a:t>
            </a:r>
            <a:endParaRPr lang="en-US" sz="1100" dirty="0"/>
          </a:p>
          <a:p>
            <a:pPr indent="0" marL="0">
              <a:buNone/>
            </a:pPr>
            <a:r>
              <a:rPr lang="en-US" sz="1050" dirty="0">
                <a:solidFill>
                  <a:srgbClr val="CFCFC7"/>
                </a:solidFill>
                <a:latin typeface="Arial" pitchFamily="34" charset="0"/>
                <a:ea typeface="Arial" pitchFamily="34" charset="-122"/>
                <a:cs typeface="Arial" pitchFamily="34" charset="-120"/>
              </a:rPr>
              <a:t>Completing this module unlocks WFA814 Performance Review and Training Logs in the WFA Fitness &amp; Player Development pathway.</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WE ARE HERE TO HELP</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NEED HELP? JUST ASK</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3566160" cy="4297680"/>
          </a:xfrm>
          <a:prstGeom prst="roundRect">
            <a:avLst>
              <a:gd name="adj" fmla="val 2564"/>
            </a:avLst>
          </a:prstGeom>
          <a:solidFill>
            <a:srgbClr val="0D5C32"/>
          </a:solidFill>
          <a:ln w="12700">
            <a:solidFill>
              <a:srgbClr val="C9A23A"/>
            </a:solidFill>
            <a:prstDash val="solid"/>
          </a:ln>
        </p:spPr>
      </p:sp>
      <p:sp>
        <p:nvSpPr>
          <p:cNvPr id="7" name="Text 5"/>
          <p:cNvSpPr/>
          <p:nvPr/>
        </p:nvSpPr>
        <p:spPr>
          <a:xfrm>
            <a:off x="731520" y="1965960"/>
            <a:ext cx="3200400" cy="4023360"/>
          </a:xfrm>
          <a:prstGeom prst="rect">
            <a:avLst/>
          </a:prstGeom>
          <a:noFill/>
          <a:ln/>
        </p:spPr>
        <p:txBody>
          <a:bodyPr wrap="square" rtlCol="0" anchor="t">
            <a:normAutofit/>
          </a:bodyPr>
          <a:lstStyle/>
          <a:p>
            <a:pPr indent="0" marL="0">
              <a:buNone/>
            </a:pPr>
            <a:r>
              <a:rPr lang="en-US" sz="1100" b="1" spc="300" kern="0" dirty="0">
                <a:solidFill>
                  <a:srgbClr val="34D67F"/>
                </a:solidFill>
                <a:latin typeface="Arial" pitchFamily="34" charset="0"/>
                <a:ea typeface="Arial" pitchFamily="34" charset="-122"/>
                <a:cs typeface="Arial" pitchFamily="34" charset="-120"/>
              </a:rPr>
              <a:t>DURING THE SESSION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800"/>
              </a:spcAft>
              <a:buSzPct val="100000"/>
              <a:buChar char="✔"/>
            </a:pPr>
            <a:r>
              <a:rPr lang="en-US" sz="1400" dirty="0">
                <a:solidFill>
                  <a:srgbClr val="FFFFFF"/>
                </a:solidFill>
                <a:latin typeface="Arial" pitchFamily="34" charset="0"/>
                <a:ea typeface="Arial" pitchFamily="34" charset="-122"/>
                <a:cs typeface="Arial" pitchFamily="34" charset="-120"/>
              </a:rPr>
              <a:t>Put your hand up or ask your coach — there is no such thing as a silly question.</a:t>
            </a:r>
            <a:endParaRPr lang="en-US" sz="1100" dirty="0"/>
          </a:p>
          <a:p>
            <a:pPr marL="342900" indent="-342900">
              <a:spcAft>
                <a:spcPts val="800"/>
              </a:spcAft>
              <a:buSzPct val="100000"/>
              <a:buChar char="✔"/>
            </a:pPr>
            <a:r>
              <a:rPr lang="en-US" sz="1400" dirty="0">
                <a:solidFill>
                  <a:srgbClr val="FFFFFF"/>
                </a:solidFill>
                <a:latin typeface="Arial" pitchFamily="34" charset="0"/>
                <a:ea typeface="Arial" pitchFamily="34" charset="-122"/>
                <a:cs typeface="Arial" pitchFamily="34" charset="-120"/>
              </a:rPr>
              <a:t>Finding it hard, or too easy? Ask — every activity can be made easier or harder.</a:t>
            </a:r>
            <a:endParaRPr lang="en-US" sz="1100" dirty="0"/>
          </a:p>
          <a:p>
            <a:pPr marL="342900" indent="-342900">
              <a:spcAft>
                <a:spcPts val="800"/>
              </a:spcAft>
              <a:buSzPct val="100000"/>
              <a:buChar char="✔"/>
            </a:pPr>
            <a:r>
              <a:rPr lang="en-US" sz="1400" dirty="0">
                <a:solidFill>
                  <a:srgbClr val="FFFFFF"/>
                </a:solidFill>
                <a:latin typeface="Arial" pitchFamily="34" charset="0"/>
                <a:ea typeface="Arial" pitchFamily="34" charset="-122"/>
                <a:cs typeface="Arial" pitchFamily="34" charset="-120"/>
              </a:rPr>
              <a:t>Hurt, unwell or feeling dizzy? Stop, sit out and tell a coach straight away.</a:t>
            </a:r>
            <a:endParaRPr lang="en-US" sz="1100" dirty="0"/>
          </a:p>
          <a:p>
            <a:pPr marL="342900" indent="-342900">
              <a:spcAft>
                <a:spcPts val="800"/>
              </a:spcAft>
              <a:buSzPct val="100000"/>
              <a:buChar char="✔"/>
            </a:pPr>
            <a:r>
              <a:rPr lang="en-US" sz="1400" dirty="0">
                <a:solidFill>
                  <a:srgbClr val="FFFFFF"/>
                </a:solidFill>
                <a:latin typeface="Arial" pitchFamily="34" charset="0"/>
                <a:ea typeface="Arial" pitchFamily="34" charset="-122"/>
                <a:cs typeface="Arial" pitchFamily="34" charset="-120"/>
              </a:rPr>
              <a:t>Need water, a break or the toilet? Just let a coach know.</a:t>
            </a:r>
            <a:endParaRPr lang="en-US" sz="1100" dirty="0"/>
          </a:p>
        </p:txBody>
      </p:sp>
      <p:sp>
        <p:nvSpPr>
          <p:cNvPr id="8" name="Shape 6"/>
          <p:cNvSpPr/>
          <p:nvPr/>
        </p:nvSpPr>
        <p:spPr>
          <a:xfrm>
            <a:off x="4297680" y="1828800"/>
            <a:ext cx="3566160" cy="4297680"/>
          </a:xfrm>
          <a:prstGeom prst="roundRect">
            <a:avLst>
              <a:gd name="adj" fmla="val 2564"/>
            </a:avLst>
          </a:prstGeom>
          <a:solidFill>
            <a:srgbClr val="0B1A12"/>
          </a:solidFill>
          <a:ln w="12700">
            <a:solidFill>
              <a:srgbClr val="F2B01E"/>
            </a:solidFill>
            <a:prstDash val="solid"/>
          </a:ln>
        </p:spPr>
      </p:sp>
      <p:sp>
        <p:nvSpPr>
          <p:cNvPr id="9" name="Text 7"/>
          <p:cNvSpPr/>
          <p:nvPr/>
        </p:nvSpPr>
        <p:spPr>
          <a:xfrm>
            <a:off x="4480560" y="1965960"/>
            <a:ext cx="3200400" cy="4023360"/>
          </a:xfrm>
          <a:prstGeom prst="rect">
            <a:avLst/>
          </a:prstGeom>
          <a:noFill/>
          <a:ln/>
        </p:spPr>
        <p:txBody>
          <a:bodyPr wrap="square" rtlCol="0" anchor="t">
            <a:normAutofit/>
          </a:bodyPr>
          <a:lstStyle/>
          <a:p>
            <a:pPr indent="0" marL="0">
              <a:buNone/>
            </a:pPr>
            <a:r>
              <a:rPr lang="en-US" sz="1100" b="1" spc="300" kern="0" dirty="0">
                <a:solidFill>
                  <a:srgbClr val="F2B01E"/>
                </a:solidFill>
                <a:latin typeface="Arial" pitchFamily="34" charset="0"/>
                <a:ea typeface="Arial" pitchFamily="34" charset="-122"/>
                <a:cs typeface="Arial" pitchFamily="34" charset="-120"/>
              </a:rPr>
              <a:t>WORRIED ABOUT SOMETHING?</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800"/>
              </a:spcAft>
              <a:buSzPct val="100000"/>
              <a:buChar char="♥"/>
            </a:pPr>
            <a:r>
              <a:rPr lang="en-US" sz="1400" dirty="0">
                <a:solidFill>
                  <a:srgbClr val="FFFFFF"/>
                </a:solidFill>
                <a:latin typeface="Arial" pitchFamily="34" charset="0"/>
                <a:ea typeface="Arial" pitchFamily="34" charset="-122"/>
                <a:cs typeface="Arial" pitchFamily="34" charset="-120"/>
              </a:rPr>
              <a:t>If anything or anyone makes you feel unsafe or upset, tell your coach or the Welfare Officer — the same day.</a:t>
            </a:r>
            <a:endParaRPr lang="en-US" sz="1100" dirty="0"/>
          </a:p>
          <a:p>
            <a:pPr marL="342900" indent="-342900">
              <a:spcAft>
                <a:spcPts val="800"/>
              </a:spcAft>
              <a:buSzPct val="100000"/>
              <a:buChar char="♥"/>
            </a:pPr>
            <a:r>
              <a:rPr lang="en-US" sz="1400" dirty="0">
                <a:solidFill>
                  <a:srgbClr val="FFFFFF"/>
                </a:solidFill>
                <a:latin typeface="Arial" pitchFamily="34" charset="0"/>
                <a:ea typeface="Arial" pitchFamily="34" charset="-122"/>
                <a:cs typeface="Arial" pitchFamily="34" charset="-120"/>
              </a:rPr>
              <a:t>You can also report a concern online at winnfamilyleague.com/association/safeguarding.</a:t>
            </a:r>
            <a:endParaRPr lang="en-US" sz="1100" dirty="0"/>
          </a:p>
          <a:p>
            <a:pPr marL="342900" indent="-342900">
              <a:spcAft>
                <a:spcPts val="800"/>
              </a:spcAft>
              <a:buSzPct val="100000"/>
              <a:buChar char="♥"/>
            </a:pPr>
            <a:r>
              <a:rPr lang="en-US" sz="1400" dirty="0">
                <a:solidFill>
                  <a:srgbClr val="FFFFFF"/>
                </a:solidFill>
                <a:latin typeface="Arial" pitchFamily="34" charset="0"/>
                <a:ea typeface="Arial" pitchFamily="34" charset="-122"/>
                <a:cs typeface="Arial" pitchFamily="34" charset="-120"/>
              </a:rPr>
              <a:t>In an emergency, call 999.</a:t>
            </a:r>
            <a:endParaRPr lang="en-US" sz="1100" dirty="0"/>
          </a:p>
        </p:txBody>
      </p:sp>
      <p:sp>
        <p:nvSpPr>
          <p:cNvPr id="10" name="Shape 8"/>
          <p:cNvSpPr/>
          <p:nvPr/>
        </p:nvSpPr>
        <p:spPr>
          <a:xfrm>
            <a:off x="8046720" y="1828800"/>
            <a:ext cx="3566160" cy="4297680"/>
          </a:xfrm>
          <a:prstGeom prst="roundRect">
            <a:avLst>
              <a:gd name="adj" fmla="val 2564"/>
            </a:avLst>
          </a:prstGeom>
          <a:solidFill>
            <a:srgbClr val="10241A"/>
          </a:solidFill>
          <a:ln w="12700">
            <a:solidFill>
              <a:srgbClr val="C9A23A"/>
            </a:solidFill>
            <a:prstDash val="solid"/>
          </a:ln>
        </p:spPr>
      </p:sp>
      <p:sp>
        <p:nvSpPr>
          <p:cNvPr id="11" name="Text 9"/>
          <p:cNvSpPr/>
          <p:nvPr/>
        </p:nvSpPr>
        <p:spPr>
          <a:xfrm>
            <a:off x="8229600" y="1965960"/>
            <a:ext cx="320040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AFTER THE SESSION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800"/>
              </a:spcAft>
              <a:buSzPct val="100000"/>
              <a:buChar char="✔"/>
            </a:pPr>
            <a:r>
              <a:rPr lang="en-US" sz="1400" dirty="0">
                <a:solidFill>
                  <a:srgbClr val="FFFFFF"/>
                </a:solidFill>
                <a:latin typeface="Arial" pitchFamily="34" charset="0"/>
                <a:ea typeface="Arial" pitchFamily="34" charset="-122"/>
                <a:cs typeface="Arial" pitchFamily="34" charset="-120"/>
              </a:rPr>
              <a:t>Questions about today? Email info@winnfamilyleague.com.</a:t>
            </a:r>
            <a:endParaRPr lang="en-US" sz="1100" dirty="0"/>
          </a:p>
          <a:p>
            <a:pPr marL="342900" indent="-342900">
              <a:spcAft>
                <a:spcPts val="800"/>
              </a:spcAft>
              <a:buSzPct val="100000"/>
              <a:buChar char="✔"/>
            </a:pPr>
            <a:r>
              <a:rPr lang="en-US" sz="1400" dirty="0">
                <a:solidFill>
                  <a:srgbClr val="FFFFFF"/>
                </a:solidFill>
                <a:latin typeface="Arial" pitchFamily="34" charset="0"/>
                <a:ea typeface="Arial" pitchFamily="34" charset="-122"/>
                <a:cs typeface="Arial" pitchFamily="34" charset="-120"/>
              </a:rPr>
              <a:t>Your certificates, progress and feedback form are in the members' area — winnfamilyleague.com/my.</a:t>
            </a:r>
            <a:endParaRPr lang="en-US" sz="1100" dirty="0"/>
          </a:p>
          <a:p>
            <a:pPr marL="342900" indent="-342900">
              <a:spcAft>
                <a:spcPts val="800"/>
              </a:spcAft>
              <a:buSzPct val="100000"/>
              <a:buChar char="✔"/>
            </a:pPr>
            <a:r>
              <a:rPr lang="en-US" sz="1400" dirty="0">
                <a:solidFill>
                  <a:srgbClr val="FFFFFF"/>
                </a:solidFill>
                <a:latin typeface="Arial" pitchFamily="34" charset="0"/>
                <a:ea typeface="Arial" pitchFamily="34" charset="-122"/>
                <a:cs typeface="Arial" pitchFamily="34" charset="-120"/>
              </a:rPr>
              <a:t>Free one-to-one coaching for league members, any day 9am–6pm.</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YOUR LEARNING PATHWAY</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WHERE THIS MODULE FITS</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3566160" cy="4297680"/>
          </a:xfrm>
          <a:prstGeom prst="roundRect">
            <a:avLst>
              <a:gd name="adj" fmla="val 2564"/>
            </a:avLst>
          </a:prstGeom>
          <a:solidFill>
            <a:srgbClr val="10241A"/>
          </a:solidFill>
          <a:ln w="12700">
            <a:solidFill>
              <a:srgbClr val="C9A23A"/>
            </a:solidFill>
            <a:prstDash val="solid"/>
          </a:ln>
        </p:spPr>
      </p:sp>
      <p:sp>
        <p:nvSpPr>
          <p:cNvPr id="7" name="Text 5"/>
          <p:cNvSpPr/>
          <p:nvPr/>
        </p:nvSpPr>
        <p:spPr>
          <a:xfrm>
            <a:off x="731520" y="1965960"/>
            <a:ext cx="320040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REQUIRED FIRST</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600"/>
              </a:spcAft>
              <a:buSzPct val="100000"/>
              <a:buChar char="✓"/>
            </a:pPr>
            <a:r>
              <a:rPr lang="en-US" sz="1250" dirty="0">
                <a:solidFill>
                  <a:srgbClr val="F4F4F0"/>
                </a:solidFill>
                <a:latin typeface="Arial" pitchFamily="34" charset="0"/>
                <a:ea typeface="Arial" pitchFamily="34" charset="-122"/>
                <a:cs typeface="Arial" pitchFamily="34" charset="-120"/>
              </a:rPr>
              <a:t>WFA801 Cricket Fitness Fundamentals</a:t>
            </a:r>
            <a:endParaRPr lang="en-US" sz="1100" dirty="0"/>
          </a:p>
        </p:txBody>
      </p:sp>
      <p:sp>
        <p:nvSpPr>
          <p:cNvPr id="8" name="Shape 6"/>
          <p:cNvSpPr/>
          <p:nvPr/>
        </p:nvSpPr>
        <p:spPr>
          <a:xfrm>
            <a:off x="4297680" y="1828800"/>
            <a:ext cx="3566160" cy="4297680"/>
          </a:xfrm>
          <a:prstGeom prst="roundRect">
            <a:avLst>
              <a:gd name="adj" fmla="val 2564"/>
            </a:avLst>
          </a:prstGeom>
          <a:solidFill>
            <a:srgbClr val="10241A"/>
          </a:solidFill>
          <a:ln w="12700">
            <a:solidFill>
              <a:srgbClr val="0D5C32"/>
            </a:solidFill>
            <a:prstDash val="solid"/>
          </a:ln>
        </p:spPr>
      </p:sp>
      <p:sp>
        <p:nvSpPr>
          <p:cNvPr id="9" name="Text 7"/>
          <p:cNvSpPr/>
          <p:nvPr/>
        </p:nvSpPr>
        <p:spPr>
          <a:xfrm>
            <a:off x="4480560" y="1965960"/>
            <a:ext cx="3200400" cy="4023360"/>
          </a:xfrm>
          <a:prstGeom prst="rect">
            <a:avLst/>
          </a:prstGeom>
          <a:noFill/>
          <a:ln/>
        </p:spPr>
        <p:txBody>
          <a:bodyPr wrap="square" rtlCol="0" anchor="t">
            <a:normAutofit/>
          </a:bodyPr>
          <a:lstStyle/>
          <a:p>
            <a:pPr indent="0" marL="0">
              <a:buNone/>
            </a:pPr>
            <a:r>
              <a:rPr lang="en-US" sz="1100" b="1" spc="300" kern="0" dirty="0">
                <a:solidFill>
                  <a:srgbClr val="34D67F"/>
                </a:solidFill>
                <a:latin typeface="Arial" pitchFamily="34" charset="0"/>
                <a:ea typeface="Arial" pitchFamily="34" charset="-122"/>
                <a:cs typeface="Arial" pitchFamily="34" charset="-120"/>
              </a:rPr>
              <a:t>RECOMMENDED PREPARATION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250" i="1" dirty="0">
                <a:solidFill>
                  <a:srgbClr val="CFCFC7"/>
                </a:solidFill>
                <a:latin typeface="Arial" pitchFamily="34" charset="0"/>
                <a:ea typeface="Arial" pitchFamily="34" charset="-122"/>
                <a:cs typeface="Arial" pitchFamily="34" charset="-120"/>
              </a:rPr>
              <a:t>No extra preparation needed.</a:t>
            </a:r>
            <a:endParaRPr lang="en-US" sz="1100" dirty="0"/>
          </a:p>
        </p:txBody>
      </p:sp>
      <p:sp>
        <p:nvSpPr>
          <p:cNvPr id="10" name="Shape 8"/>
          <p:cNvSpPr/>
          <p:nvPr/>
        </p:nvSpPr>
        <p:spPr>
          <a:xfrm>
            <a:off x="8046720" y="1828800"/>
            <a:ext cx="3566160" cy="4297680"/>
          </a:xfrm>
          <a:prstGeom prst="roundRect">
            <a:avLst>
              <a:gd name="adj" fmla="val 2564"/>
            </a:avLst>
          </a:prstGeom>
          <a:solidFill>
            <a:srgbClr val="10241A"/>
          </a:solidFill>
          <a:ln w="12700">
            <a:solidFill>
              <a:srgbClr val="16C265"/>
            </a:solidFill>
            <a:prstDash val="solid"/>
          </a:ln>
        </p:spPr>
      </p:sp>
      <p:sp>
        <p:nvSpPr>
          <p:cNvPr id="11" name="Text 9"/>
          <p:cNvSpPr/>
          <p:nvPr/>
        </p:nvSpPr>
        <p:spPr>
          <a:xfrm>
            <a:off x="8229600" y="1965960"/>
            <a:ext cx="3200400" cy="4023360"/>
          </a:xfrm>
          <a:prstGeom prst="rect">
            <a:avLst/>
          </a:prstGeom>
          <a:noFill/>
          <a:ln/>
        </p:spPr>
        <p:txBody>
          <a:bodyPr wrap="square" rtlCol="0" anchor="t">
            <a:normAutofit/>
          </a:bodyPr>
          <a:lstStyle/>
          <a:p>
            <a:pPr indent="0" marL="0">
              <a:buNone/>
            </a:pPr>
            <a:r>
              <a:rPr lang="en-US" sz="1100" b="1" spc="300" kern="0" dirty="0">
                <a:solidFill>
                  <a:srgbClr val="34D67F"/>
                </a:solidFill>
                <a:latin typeface="Arial" pitchFamily="34" charset="0"/>
                <a:ea typeface="Arial" pitchFamily="34" charset="-122"/>
                <a:cs typeface="Arial" pitchFamily="34" charset="-120"/>
              </a:rPr>
              <a:t>THIS MODULE UNLOCKS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600"/>
              </a:spcAft>
              <a:buSzPct val="100000"/>
              <a:buChar char="✓"/>
            </a:pPr>
            <a:r>
              <a:rPr lang="en-US" sz="1250" dirty="0">
                <a:solidFill>
                  <a:srgbClr val="F4F4F0"/>
                </a:solidFill>
                <a:latin typeface="Arial" pitchFamily="34" charset="0"/>
                <a:ea typeface="Arial" pitchFamily="34" charset="-122"/>
                <a:cs typeface="Arial" pitchFamily="34" charset="-120"/>
              </a:rPr>
              <a:t>WFA814 Performance Review and Training Logs</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Shape 0"/>
          <p:cNvSpPr/>
          <p:nvPr/>
        </p:nvSpPr>
        <p:spPr>
          <a:xfrm>
            <a:off x="6949440" y="-1463040"/>
            <a:ext cx="7315200" cy="7315200"/>
          </a:xfrm>
          <a:prstGeom prst="ellipse">
            <a:avLst/>
          </a:prstGeom>
          <a:solidFill>
            <a:srgbClr val="14A659">
              <a:alpha val="40000"/>
            </a:srgbClr>
          </a:solidFill>
          <a:ln/>
        </p:spPr>
      </p:sp>
      <p:sp>
        <p:nvSpPr>
          <p:cNvPr id="3" name="Text 1"/>
          <p:cNvSpPr/>
          <p:nvPr/>
        </p:nvSpPr>
        <p:spPr>
          <a:xfrm>
            <a:off x="640080" y="1097280"/>
            <a:ext cx="4114800" cy="2103120"/>
          </a:xfrm>
          <a:prstGeom prst="rect">
            <a:avLst/>
          </a:prstGeom>
          <a:noFill/>
          <a:ln/>
        </p:spPr>
        <p:txBody>
          <a:bodyPr wrap="square" rtlCol="0" anchor="ctr"/>
          <a:lstStyle/>
          <a:p>
            <a:pPr indent="0" marL="0">
              <a:buNone/>
            </a:pPr>
            <a:r>
              <a:rPr lang="en-US" sz="13000" b="1" dirty="0">
                <a:solidFill>
                  <a:srgbClr val="F5C84B"/>
                </a:solidFill>
                <a:latin typeface="Georgia" pitchFamily="34" charset="0"/>
                <a:ea typeface="Georgia" pitchFamily="34" charset="-122"/>
                <a:cs typeface="Georgia" pitchFamily="34" charset="-120"/>
              </a:rPr>
              <a:t>07</a:t>
            </a:r>
            <a:endParaRPr lang="en-US" sz="13000" dirty="0"/>
          </a:p>
        </p:txBody>
      </p:sp>
      <p:sp>
        <p:nvSpPr>
          <p:cNvPr id="4" name="Shape 2"/>
          <p:cNvSpPr/>
          <p:nvPr/>
        </p:nvSpPr>
        <p:spPr>
          <a:xfrm>
            <a:off x="685800" y="3291840"/>
            <a:ext cx="2011680" cy="73152"/>
          </a:xfrm>
          <a:prstGeom prst="rect">
            <a:avLst/>
          </a:prstGeom>
          <a:solidFill>
            <a:srgbClr val="F5C84B"/>
          </a:solidFill>
          <a:ln/>
        </p:spPr>
      </p:sp>
      <p:sp>
        <p:nvSpPr>
          <p:cNvPr id="5" name="Text 3"/>
          <p:cNvSpPr/>
          <p:nvPr/>
        </p:nvSpPr>
        <p:spPr>
          <a:xfrm>
            <a:off x="640080" y="3520440"/>
            <a:ext cx="10515600" cy="914400"/>
          </a:xfrm>
          <a:prstGeom prst="rect">
            <a:avLst/>
          </a:prstGeom>
          <a:noFill/>
          <a:ln/>
        </p:spPr>
        <p:txBody>
          <a:bodyPr wrap="square" rtlCol="0" anchor="ctr"/>
          <a:lstStyle/>
          <a:p>
            <a:pPr indent="0" marL="0">
              <a:buNone/>
            </a:pPr>
            <a:r>
              <a:rPr lang="en-US" sz="4000" b="1" spc="200" kern="0" dirty="0">
                <a:solidFill>
                  <a:srgbClr val="FFFFFF"/>
                </a:solidFill>
                <a:latin typeface="Georgia" pitchFamily="34" charset="0"/>
                <a:ea typeface="Georgia" pitchFamily="34" charset="-122"/>
                <a:cs typeface="Georgia" pitchFamily="34" charset="-120"/>
              </a:rPr>
              <a:t>THE LESSONS</a:t>
            </a:r>
            <a:endParaRPr lang="en-US" sz="4000" dirty="0"/>
          </a:p>
        </p:txBody>
      </p:sp>
      <p:sp>
        <p:nvSpPr>
          <p:cNvPr id="6" name="Text 4"/>
          <p:cNvSpPr/>
          <p:nvPr/>
        </p:nvSpPr>
        <p:spPr>
          <a:xfrm>
            <a:off x="658368" y="4434840"/>
            <a:ext cx="8686800" cy="1463040"/>
          </a:xfrm>
          <a:prstGeom prst="rect">
            <a:avLst/>
          </a:prstGeom>
          <a:noFill/>
          <a:ln/>
        </p:spPr>
        <p:txBody>
          <a:bodyPr wrap="square" rtlCol="0" anchor="t">
            <a:normAutofit/>
          </a:bodyPr>
          <a:lstStyle/>
          <a:p>
            <a:pPr indent="0" marL="0">
              <a:buNone/>
            </a:pPr>
            <a:r>
              <a:rPr lang="en-US" sz="1400" dirty="0">
                <a:solidFill>
                  <a:srgbClr val="F4F4F0"/>
                </a:solidFill>
                <a:latin typeface="Arial" pitchFamily="34" charset="0"/>
                <a:ea typeface="Arial" pitchFamily="34" charset="-122"/>
                <a:cs typeface="Arial" pitchFamily="34" charset="-120"/>
              </a:rPr>
              <a:t>1. Why Set Goals?   ·   2. Outcome, Performance and Process Goals   ·   3. Making Goals SMART   ·   4. Short, Medium and Long-Term Goals   ·   5. Assessing Your Strengths and Areas to Develop   ·   6. Building Your Personal Development Plan   ·   7. Reviewing and Adjusting Your Plan</a:t>
            </a:r>
            <a:endParaRPr lang="en-US" sz="1400" dirty="0"/>
          </a:p>
        </p:txBody>
      </p:sp>
      <p:sp>
        <p:nvSpPr>
          <p:cNvPr id="7" name="Shape 5"/>
          <p:cNvSpPr/>
          <p:nvPr/>
        </p:nvSpPr>
        <p:spPr>
          <a:xfrm>
            <a:off x="9582912" y="4507992"/>
            <a:ext cx="950976" cy="950976"/>
          </a:xfrm>
          <a:prstGeom prst="ellipse">
            <a:avLst/>
          </a:prstGeom>
          <a:solidFill>
            <a:srgbClr val="05130B"/>
          </a:solidFill>
          <a:ln w="31750">
            <a:solidFill>
              <a:srgbClr val="F5C84B"/>
            </a:solidFill>
            <a:prstDash val="solid"/>
          </a:ln>
        </p:spPr>
      </p:sp>
      <p:pic>
        <p:nvPicPr>
          <p:cNvPr id="8" name="Image 0" descr="preencoded.png">    </p:cNvPr>
          <p:cNvPicPr>
            <a:picLocks noChangeAspect="1"/>
          </p:cNvPicPr>
          <p:nvPr/>
        </p:nvPicPr>
        <p:blipFill>
          <a:blip r:embed="rId1"/>
          <a:stretch>
            <a:fillRect/>
          </a:stretch>
        </p:blipFill>
        <p:spPr>
          <a:xfrm>
            <a:off x="9646920" y="4572000"/>
            <a:ext cx="822960" cy="822960"/>
          </a:xfrm>
          <a:prstGeom prst="rect">
            <a:avLst/>
          </a:prstGeom>
        </p:spPr>
      </p:pic>
      <p:sp>
        <p:nvSpPr>
          <p:cNvPr id="9" name="Shape 6"/>
          <p:cNvSpPr/>
          <p:nvPr/>
        </p:nvSpPr>
        <p:spPr>
          <a:xfrm>
            <a:off x="10588752" y="4507992"/>
            <a:ext cx="950976" cy="950976"/>
          </a:xfrm>
          <a:prstGeom prst="ellipse">
            <a:avLst/>
          </a:prstGeom>
          <a:solidFill>
            <a:srgbClr val="FBF7EA"/>
          </a:solidFill>
          <a:ln w="31750">
            <a:solidFill>
              <a:srgbClr val="F5C84B"/>
            </a:solidFill>
            <a:prstDash val="solid"/>
          </a:ln>
        </p:spPr>
      </p:sp>
      <p:pic>
        <p:nvPicPr>
          <p:cNvPr id="10" name="Image 1" descr="preencoded.png">    </p:cNvPr>
          <p:cNvPicPr>
            <a:picLocks noChangeAspect="1"/>
          </p:cNvPicPr>
          <p:nvPr/>
        </p:nvPicPr>
        <p:blipFill>
          <a:blip r:embed="rId2"/>
          <a:stretch>
            <a:fillRect/>
          </a:stretch>
        </p:blipFill>
        <p:spPr>
          <a:xfrm>
            <a:off x="10735056" y="4654296"/>
            <a:ext cx="658368" cy="658368"/>
          </a:xfrm>
          <a:prstGeom prst="rect">
            <a:avLst/>
          </a:prstGeom>
        </p:spPr>
      </p:pic>
      <p:sp>
        <p:nvSpPr>
          <p:cNvPr id="25" name="Slide Number Placeholder 0"/>
          <p:cNvSpPr>
            <a:spLocks noGrp="1"/>
          </p:cNvSpPr>
          <p:nvPr>
            <p:ph type="sldNum" sz="quarter" idx="4294967295"/>
          </p:nvPr>
        </p:nvSpPr>
        <p:spPr>
          <a:xfrm>
            <a:off x="11384280" y="6419088"/>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LESSON 1 OF 7</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WHY SET GOALS?</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6583680" cy="4297680"/>
          </a:xfrm>
          <a:prstGeom prst="roundRect">
            <a:avLst>
              <a:gd name="adj" fmla="val 2128"/>
            </a:avLst>
          </a:prstGeom>
          <a:solidFill>
            <a:srgbClr val="10241A"/>
          </a:solidFill>
          <a:ln w="12700">
            <a:solidFill>
              <a:srgbClr val="0D5C32"/>
            </a:solidFill>
            <a:prstDash val="solid"/>
          </a:ln>
        </p:spPr>
      </p:sp>
      <p:sp>
        <p:nvSpPr>
          <p:cNvPr id="7" name="Text 5"/>
          <p:cNvSpPr/>
          <p:nvPr/>
        </p:nvSpPr>
        <p:spPr>
          <a:xfrm>
            <a:off x="777240" y="1965960"/>
            <a:ext cx="6217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KEY POINTS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Goals give direction and motivation</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They help you choose what to practise</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They turn vague wishes into actions</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Goals are personal to your level</a:t>
            </a:r>
            <a:endParaRPr lang="en-US" sz="1100" dirty="0"/>
          </a:p>
        </p:txBody>
      </p:sp>
      <p:sp>
        <p:nvSpPr>
          <p:cNvPr id="8" name="Shape 6"/>
          <p:cNvSpPr/>
          <p:nvPr/>
        </p:nvSpPr>
        <p:spPr>
          <a:xfrm>
            <a:off x="7315200" y="1828800"/>
            <a:ext cx="4297680" cy="4297680"/>
          </a:xfrm>
          <a:prstGeom prst="roundRect">
            <a:avLst>
              <a:gd name="adj" fmla="val 2128"/>
            </a:avLst>
          </a:prstGeom>
          <a:solidFill>
            <a:srgbClr val="0A1F14"/>
          </a:solidFill>
          <a:ln w="12700">
            <a:solidFill>
              <a:srgbClr val="C9A23A"/>
            </a:solidFill>
            <a:prstDash val="solid"/>
          </a:ln>
        </p:spPr>
      </p:sp>
      <p:sp>
        <p:nvSpPr>
          <p:cNvPr id="9" name="Text 7"/>
          <p:cNvSpPr/>
          <p:nvPr/>
        </p:nvSpPr>
        <p:spPr>
          <a:xfrm>
            <a:off x="7498080" y="1965960"/>
            <a:ext cx="3931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IN THIS LESSON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200" dirty="0">
                <a:solidFill>
                  <a:srgbClr val="CFCFC7"/>
                </a:solidFill>
                <a:latin typeface="Arial" pitchFamily="34" charset="0"/>
                <a:ea typeface="Arial" pitchFamily="34" charset="-122"/>
                <a:cs typeface="Arial" pitchFamily="34" charset="-120"/>
              </a:rPr>
              <a:t>In this lesson you will explore why goal setting helps players improve. Without goals, training can drift, and it is hard to know whether you are getting better. Good goals give you direction, help you choose what to practise, increase motivation and let you measure progress. They also turn a vague wish, such as I want to be a better cricketer, into practical actions you can take this week. Goals are personal. A junior's goal might be to catch ten balls in a row, while an experienced player might aim to improve their death bowling. Whatever your level, the right goals make training more purposeful and much more rewarding when you see progress.</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LESSON 2 OF 7</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OUTCOME, PERFORMANCE AND PROCESS GOALS</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6583680" cy="4297680"/>
          </a:xfrm>
          <a:prstGeom prst="roundRect">
            <a:avLst>
              <a:gd name="adj" fmla="val 2128"/>
            </a:avLst>
          </a:prstGeom>
          <a:solidFill>
            <a:srgbClr val="10241A"/>
          </a:solidFill>
          <a:ln w="12700">
            <a:solidFill>
              <a:srgbClr val="0D5C32"/>
            </a:solidFill>
            <a:prstDash val="solid"/>
          </a:ln>
        </p:spPr>
      </p:sp>
      <p:sp>
        <p:nvSpPr>
          <p:cNvPr id="7" name="Text 5"/>
          <p:cNvSpPr/>
          <p:nvPr/>
        </p:nvSpPr>
        <p:spPr>
          <a:xfrm>
            <a:off x="777240" y="1965960"/>
            <a:ext cx="6217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KEY POINTS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Outcome goals: results, partly outside your control</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Performance goals: your own measurable standards</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Process goals: the actions you control most</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Link all three together</a:t>
            </a:r>
            <a:endParaRPr lang="en-US" sz="1100" dirty="0"/>
          </a:p>
        </p:txBody>
      </p:sp>
      <p:sp>
        <p:nvSpPr>
          <p:cNvPr id="8" name="Shape 6"/>
          <p:cNvSpPr/>
          <p:nvPr/>
        </p:nvSpPr>
        <p:spPr>
          <a:xfrm>
            <a:off x="7315200" y="1828800"/>
            <a:ext cx="4297680" cy="4297680"/>
          </a:xfrm>
          <a:prstGeom prst="roundRect">
            <a:avLst>
              <a:gd name="adj" fmla="val 2128"/>
            </a:avLst>
          </a:prstGeom>
          <a:solidFill>
            <a:srgbClr val="0A1F14"/>
          </a:solidFill>
          <a:ln w="12700">
            <a:solidFill>
              <a:srgbClr val="C9A23A"/>
            </a:solidFill>
            <a:prstDash val="solid"/>
          </a:ln>
        </p:spPr>
      </p:sp>
      <p:sp>
        <p:nvSpPr>
          <p:cNvPr id="9" name="Text 7"/>
          <p:cNvSpPr/>
          <p:nvPr/>
        </p:nvSpPr>
        <p:spPr>
          <a:xfrm>
            <a:off x="7498080" y="1965960"/>
            <a:ext cx="3931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IN THIS LESSON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200" dirty="0">
                <a:solidFill>
                  <a:srgbClr val="CFCFC7"/>
                </a:solidFill>
                <a:latin typeface="Arial" pitchFamily="34" charset="0"/>
                <a:ea typeface="Arial" pitchFamily="34" charset="-122"/>
                <a:cs typeface="Arial" pitchFamily="34" charset="-120"/>
              </a:rPr>
              <a:t>In this lesson you will learn about three types of goal. Outcome goals focus on results, such as winning the Winter Cup or being top run scorer. They can be motivating, but they depend partly on others. Performance goals focus on your own measurable standards, such as improving your strike rate or bowling fewer wides. Process goals focus on the actions that lead to good performance, such as keeping your head still or hitting a consistent length. Process goals are the ones you control most directly, so they are the most useful in training and during matches. The best plans link all three: a process supports a performance, which supports an outcome.</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LESSON 3 OF 7</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MAKING GOALS SMART</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6583680" cy="4297680"/>
          </a:xfrm>
          <a:prstGeom prst="roundRect">
            <a:avLst>
              <a:gd name="adj" fmla="val 2128"/>
            </a:avLst>
          </a:prstGeom>
          <a:solidFill>
            <a:srgbClr val="10241A"/>
          </a:solidFill>
          <a:ln w="12700">
            <a:solidFill>
              <a:srgbClr val="0D5C32"/>
            </a:solidFill>
            <a:prstDash val="solid"/>
          </a:ln>
        </p:spPr>
      </p:sp>
      <p:sp>
        <p:nvSpPr>
          <p:cNvPr id="7" name="Text 5"/>
          <p:cNvSpPr/>
          <p:nvPr/>
        </p:nvSpPr>
        <p:spPr>
          <a:xfrm>
            <a:off x="777240" y="1965960"/>
            <a:ext cx="6217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KEY POINTS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Specific and Measurable</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Achievable and Relevant</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Time-bound with a review date</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Rewrite vague goals into SMART ones</a:t>
            </a:r>
            <a:endParaRPr lang="en-US" sz="1100" dirty="0"/>
          </a:p>
        </p:txBody>
      </p:sp>
      <p:sp>
        <p:nvSpPr>
          <p:cNvPr id="8" name="Shape 6"/>
          <p:cNvSpPr/>
          <p:nvPr/>
        </p:nvSpPr>
        <p:spPr>
          <a:xfrm>
            <a:off x="7315200" y="1828800"/>
            <a:ext cx="4297680" cy="4297680"/>
          </a:xfrm>
          <a:prstGeom prst="roundRect">
            <a:avLst>
              <a:gd name="adj" fmla="val 2128"/>
            </a:avLst>
          </a:prstGeom>
          <a:solidFill>
            <a:srgbClr val="0A1F14"/>
          </a:solidFill>
          <a:ln w="12700">
            <a:solidFill>
              <a:srgbClr val="C9A23A"/>
            </a:solidFill>
            <a:prstDash val="solid"/>
          </a:ln>
        </p:spPr>
      </p:sp>
      <p:sp>
        <p:nvSpPr>
          <p:cNvPr id="9" name="Text 7"/>
          <p:cNvSpPr/>
          <p:nvPr/>
        </p:nvSpPr>
        <p:spPr>
          <a:xfrm>
            <a:off x="7498080" y="1965960"/>
            <a:ext cx="3931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IN THIS LESSON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200" dirty="0">
                <a:solidFill>
                  <a:srgbClr val="CFCFC7"/>
                </a:solidFill>
                <a:latin typeface="Arial" pitchFamily="34" charset="0"/>
                <a:ea typeface="Arial" pitchFamily="34" charset="-122"/>
                <a:cs typeface="Arial" pitchFamily="34" charset="-120"/>
              </a:rPr>
              <a:t>In this lesson you will learn the SMART approach to writing goals. Specific means clear and precise, not vague. Measurable means you can tell whether you have achieved it. Achievable means challenging but realistic for you. Relevant means it matters to your cricket and your role. Time-bound means it has a deadline or review date. For example, I want to bowl better is not SMART. I want to reduce my wides to no more than one per match by the end of June, by practising my run-up and target bowling twice a week, is SMART. Writing goals this way makes them easier to act on and to review honestly later.</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LESSON 4 OF 7</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SHORT, MEDIUM AND LONG-TERM GOALS</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6583680" cy="4297680"/>
          </a:xfrm>
          <a:prstGeom prst="roundRect">
            <a:avLst>
              <a:gd name="adj" fmla="val 2128"/>
            </a:avLst>
          </a:prstGeom>
          <a:solidFill>
            <a:srgbClr val="10241A"/>
          </a:solidFill>
          <a:ln w="12700">
            <a:solidFill>
              <a:srgbClr val="0D5C32"/>
            </a:solidFill>
            <a:prstDash val="solid"/>
          </a:ln>
        </p:spPr>
      </p:sp>
      <p:sp>
        <p:nvSpPr>
          <p:cNvPr id="7" name="Text 5"/>
          <p:cNvSpPr/>
          <p:nvPr/>
        </p:nvSpPr>
        <p:spPr>
          <a:xfrm>
            <a:off x="777240" y="1965960"/>
            <a:ext cx="6217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KEY POINTS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Long-term: a season or more</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Medium-term: a few weeks or a month</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Short-term: the next session or week</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Keep the number of goals small</a:t>
            </a:r>
            <a:endParaRPr lang="en-US" sz="1100" dirty="0"/>
          </a:p>
        </p:txBody>
      </p:sp>
      <p:sp>
        <p:nvSpPr>
          <p:cNvPr id="8" name="Shape 6"/>
          <p:cNvSpPr/>
          <p:nvPr/>
        </p:nvSpPr>
        <p:spPr>
          <a:xfrm>
            <a:off x="7315200" y="1828800"/>
            <a:ext cx="4297680" cy="4297680"/>
          </a:xfrm>
          <a:prstGeom prst="roundRect">
            <a:avLst>
              <a:gd name="adj" fmla="val 2128"/>
            </a:avLst>
          </a:prstGeom>
          <a:solidFill>
            <a:srgbClr val="0A1F14"/>
          </a:solidFill>
          <a:ln w="12700">
            <a:solidFill>
              <a:srgbClr val="C9A23A"/>
            </a:solidFill>
            <a:prstDash val="solid"/>
          </a:ln>
        </p:spPr>
      </p:sp>
      <p:sp>
        <p:nvSpPr>
          <p:cNvPr id="9" name="Text 7"/>
          <p:cNvSpPr/>
          <p:nvPr/>
        </p:nvSpPr>
        <p:spPr>
          <a:xfrm>
            <a:off x="7498080" y="1965960"/>
            <a:ext cx="3931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IN THIS LESSON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200" dirty="0">
                <a:solidFill>
                  <a:srgbClr val="CFCFC7"/>
                </a:solidFill>
                <a:latin typeface="Arial" pitchFamily="34" charset="0"/>
                <a:ea typeface="Arial" pitchFamily="34" charset="-122"/>
                <a:cs typeface="Arial" pitchFamily="34" charset="-120"/>
              </a:rPr>
              <a:t>In this lesson you will learn to balance goals across different timescales. Long-term goals might cover a full season or longer, such as becoming a regular opening bowler. Medium-term goals might cover a few weeks or a month, such as completing a pre-season fitness block. Short-term goals cover the next session or week, such as hitting twenty good-length balls in the nets. Short-term goals act as stepping stones and give you regular wins that keep motivation high. Too many goals at once can be overwhelming, so choose a small number, perhaps one or two in each area, and focus on them. When you achieve one, set the next step.</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LESSON 5 OF 7</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ASSESSING YOUR STRENGTHS AND AREAS TO DEVELOP</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6583680" cy="4297680"/>
          </a:xfrm>
          <a:prstGeom prst="roundRect">
            <a:avLst>
              <a:gd name="adj" fmla="val 2128"/>
            </a:avLst>
          </a:prstGeom>
          <a:solidFill>
            <a:srgbClr val="10241A"/>
          </a:solidFill>
          <a:ln w="12700">
            <a:solidFill>
              <a:srgbClr val="0D5C32"/>
            </a:solidFill>
            <a:prstDash val="solid"/>
          </a:ln>
        </p:spPr>
      </p:sp>
      <p:sp>
        <p:nvSpPr>
          <p:cNvPr id="7" name="Text 5"/>
          <p:cNvSpPr/>
          <p:nvPr/>
        </p:nvSpPr>
        <p:spPr>
          <a:xfrm>
            <a:off x="777240" y="1965960"/>
            <a:ext cx="6217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KEY POINTS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Technical, tactical, physical, mental and social areas</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Rate yourself, then ask for another view</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Recognise strengths as well as areas to develop</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Honest and balanced, not harsh</a:t>
            </a:r>
            <a:endParaRPr lang="en-US" sz="1100" dirty="0"/>
          </a:p>
        </p:txBody>
      </p:sp>
      <p:sp>
        <p:nvSpPr>
          <p:cNvPr id="8" name="Shape 6"/>
          <p:cNvSpPr/>
          <p:nvPr/>
        </p:nvSpPr>
        <p:spPr>
          <a:xfrm>
            <a:off x="7315200" y="1828800"/>
            <a:ext cx="4297680" cy="4297680"/>
          </a:xfrm>
          <a:prstGeom prst="roundRect">
            <a:avLst>
              <a:gd name="adj" fmla="val 2128"/>
            </a:avLst>
          </a:prstGeom>
          <a:solidFill>
            <a:srgbClr val="0A1F14"/>
          </a:solidFill>
          <a:ln w="12700">
            <a:solidFill>
              <a:srgbClr val="C9A23A"/>
            </a:solidFill>
            <a:prstDash val="solid"/>
          </a:ln>
        </p:spPr>
      </p:sp>
      <p:sp>
        <p:nvSpPr>
          <p:cNvPr id="9" name="Text 7"/>
          <p:cNvSpPr/>
          <p:nvPr/>
        </p:nvSpPr>
        <p:spPr>
          <a:xfrm>
            <a:off x="7498080" y="1965960"/>
            <a:ext cx="3931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IN THIS LESSON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200" dirty="0">
                <a:solidFill>
                  <a:srgbClr val="CFCFC7"/>
                </a:solidFill>
                <a:latin typeface="Arial" pitchFamily="34" charset="0"/>
                <a:ea typeface="Arial" pitchFamily="34" charset="-122"/>
                <a:cs typeface="Arial" pitchFamily="34" charset="-120"/>
              </a:rPr>
              <a:t>In this lesson you will learn to assess your game honestly before setting goals. A helpful approach is to look at several areas: technical skills like batting, bowling, fielding and keeping; tactical understanding like reading the game and match plans; physical qualities like speed, strength and endurance; mental skills like concentration and confidence; and social aspects like communication and teamwork. Rate yourself in each area, then ask a coach, captain or experienced teammate for their view. Recognise your strengths as well as your areas to develop. The aim is a balanced, honest picture, not harsh self-criticism. This assessment becomes the foundation of your personal development plan.</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LESSON 6 OF 7</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BUILDING YOUR PERSONAL DEVELOPMENT PLAN</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6583680" cy="4297680"/>
          </a:xfrm>
          <a:prstGeom prst="roundRect">
            <a:avLst>
              <a:gd name="adj" fmla="val 2128"/>
            </a:avLst>
          </a:prstGeom>
          <a:solidFill>
            <a:srgbClr val="10241A"/>
          </a:solidFill>
          <a:ln w="12700">
            <a:solidFill>
              <a:srgbClr val="0D5C32"/>
            </a:solidFill>
            <a:prstDash val="solid"/>
          </a:ln>
        </p:spPr>
      </p:sp>
      <p:sp>
        <p:nvSpPr>
          <p:cNvPr id="7" name="Text 5"/>
          <p:cNvSpPr/>
          <p:nvPr/>
        </p:nvSpPr>
        <p:spPr>
          <a:xfrm>
            <a:off x="777240" y="1965960"/>
            <a:ext cx="6217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KEY POINTS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A short season statement</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Strengths and two or three priorities</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SMART goal, actions, support and review date</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Keep it to one page and share it</a:t>
            </a:r>
            <a:endParaRPr lang="en-US" sz="1100" dirty="0"/>
          </a:p>
        </p:txBody>
      </p:sp>
      <p:sp>
        <p:nvSpPr>
          <p:cNvPr id="8" name="Shape 6"/>
          <p:cNvSpPr/>
          <p:nvPr/>
        </p:nvSpPr>
        <p:spPr>
          <a:xfrm>
            <a:off x="7315200" y="1828800"/>
            <a:ext cx="4297680" cy="4297680"/>
          </a:xfrm>
          <a:prstGeom prst="roundRect">
            <a:avLst>
              <a:gd name="adj" fmla="val 2128"/>
            </a:avLst>
          </a:prstGeom>
          <a:solidFill>
            <a:srgbClr val="0A1F14"/>
          </a:solidFill>
          <a:ln w="12700">
            <a:solidFill>
              <a:srgbClr val="C9A23A"/>
            </a:solidFill>
            <a:prstDash val="solid"/>
          </a:ln>
        </p:spPr>
      </p:sp>
      <p:sp>
        <p:nvSpPr>
          <p:cNvPr id="9" name="Text 7"/>
          <p:cNvSpPr/>
          <p:nvPr/>
        </p:nvSpPr>
        <p:spPr>
          <a:xfrm>
            <a:off x="7498080" y="1965960"/>
            <a:ext cx="3931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IN THIS LESSON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200" dirty="0">
                <a:solidFill>
                  <a:srgbClr val="CFCFC7"/>
                </a:solidFill>
                <a:latin typeface="Arial" pitchFamily="34" charset="0"/>
                <a:ea typeface="Arial" pitchFamily="34" charset="-122"/>
                <a:cs typeface="Arial" pitchFamily="34" charset="-120"/>
              </a:rPr>
              <a:t>In this lesson you will build a simple personal development plan. Start with a short statement of what you want to achieve this season. List your main strengths and two or three priority areas to develop. For each priority, write a SMART goal, the actions you will take, the support or resources you need, such as nets, a coach or equipment, and a review date. Keep the plan to a single page so it is easy to use. Young players should build their plan with a parent, carer or coach, and goals should be fun and age-appropriate. Share your plan with someone who can support you, because accountability makes follow-through far more likely.</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LESSON 7 OF 7</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REVIEWING AND ADJUSTING YOUR PLAN</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6583680" cy="4297680"/>
          </a:xfrm>
          <a:prstGeom prst="roundRect">
            <a:avLst>
              <a:gd name="adj" fmla="val 2128"/>
            </a:avLst>
          </a:prstGeom>
          <a:solidFill>
            <a:srgbClr val="10241A"/>
          </a:solidFill>
          <a:ln w="12700">
            <a:solidFill>
              <a:srgbClr val="0D5C32"/>
            </a:solidFill>
            <a:prstDash val="solid"/>
          </a:ln>
        </p:spPr>
      </p:sp>
      <p:sp>
        <p:nvSpPr>
          <p:cNvPr id="7" name="Text 5"/>
          <p:cNvSpPr/>
          <p:nvPr/>
        </p:nvSpPr>
        <p:spPr>
          <a:xfrm>
            <a:off x="777240" y="1965960"/>
            <a:ext cx="6217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KEY POINTS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Review every four to six weeks and at season end</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Celebrate success and set the next step</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Adjust actions or timescales when needed</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Never train through pain or illness for a goal</a:t>
            </a:r>
            <a:endParaRPr lang="en-US" sz="1100" dirty="0"/>
          </a:p>
        </p:txBody>
      </p:sp>
      <p:sp>
        <p:nvSpPr>
          <p:cNvPr id="8" name="Shape 6"/>
          <p:cNvSpPr/>
          <p:nvPr/>
        </p:nvSpPr>
        <p:spPr>
          <a:xfrm>
            <a:off x="7315200" y="1828800"/>
            <a:ext cx="4297680" cy="4297680"/>
          </a:xfrm>
          <a:prstGeom prst="roundRect">
            <a:avLst>
              <a:gd name="adj" fmla="val 2128"/>
            </a:avLst>
          </a:prstGeom>
          <a:solidFill>
            <a:srgbClr val="0A1F14"/>
          </a:solidFill>
          <a:ln w="12700">
            <a:solidFill>
              <a:srgbClr val="C9A23A"/>
            </a:solidFill>
            <a:prstDash val="solid"/>
          </a:ln>
        </p:spPr>
      </p:sp>
      <p:sp>
        <p:nvSpPr>
          <p:cNvPr id="9" name="Text 7"/>
          <p:cNvSpPr/>
          <p:nvPr/>
        </p:nvSpPr>
        <p:spPr>
          <a:xfrm>
            <a:off x="7498080" y="1965960"/>
            <a:ext cx="3931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IN THIS LESSON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200" dirty="0">
                <a:solidFill>
                  <a:srgbClr val="CFCFC7"/>
                </a:solidFill>
                <a:latin typeface="Arial" pitchFamily="34" charset="0"/>
                <a:ea typeface="Arial" pitchFamily="34" charset="-122"/>
                <a:cs typeface="Arial" pitchFamily="34" charset="-120"/>
              </a:rPr>
              <a:t>In this lesson you will learn how to keep your plan alive. A plan is only useful if you review it. Set regular review points, such as every four to six weeks and at the end of the season. Ask what went well, what you have learned and what needs to change. If you have achieved a goal, celebrate it and set the next step. If progress is slow, adjust the actions or timescale rather than giving up. Injuries, illness, exams, work and family life can all affect your plans, and that is normal. Goals should never push you to train through pain or illness. Your training log, covered in WFA814, will provide the evidence for each review.</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FURTHER LEARNING</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REFERENCE VIDEOS</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11064240" cy="4297680"/>
          </a:xfrm>
          <a:prstGeom prst="roundRect">
            <a:avLst>
              <a:gd name="adj" fmla="val 2128"/>
            </a:avLst>
          </a:prstGeom>
          <a:solidFill>
            <a:srgbClr val="10241A"/>
          </a:solidFill>
          <a:ln w="12700">
            <a:solidFill>
              <a:srgbClr val="0D5C32"/>
            </a:solidFill>
            <a:prstDash val="solid"/>
          </a:ln>
        </p:spPr>
      </p:sp>
      <p:sp>
        <p:nvSpPr>
          <p:cNvPr id="7" name="Text 5"/>
          <p:cNvSpPr/>
          <p:nvPr/>
        </p:nvSpPr>
        <p:spPr>
          <a:xfrm>
            <a:off x="777240" y="1965960"/>
            <a:ext cx="10607040" cy="4023360"/>
          </a:xfrm>
          <a:prstGeom prst="rect">
            <a:avLst/>
          </a:prstGeom>
          <a:noFill/>
          <a:ln/>
        </p:spPr>
        <p:txBody>
          <a:bodyPr wrap="square" rtlCol="0" anchor="t">
            <a:normAutofit/>
          </a:bodyPr>
          <a:lstStyle/>
          <a:p>
            <a:pPr indent="0" marL="0">
              <a:buNone/>
            </a:pPr>
            <a:r>
              <a:rPr lang="en-US" sz="1500" b="1" u="sng" dirty="0">
                <a:solidFill>
                  <a:srgbClr val="FFFFFF"/>
                </a:solidFill>
                <a:latin typeface="Arial" pitchFamily="34" charset="0"/>
                <a:ea typeface="Arial" pitchFamily="34" charset="-122"/>
                <a:cs typeface="Arial" pitchFamily="34" charset="-120"/>
                <a:hlinkClick r:id="rId1" invalidUrl="" action="" tgtFrame="" tooltip="" history="1" highlightClick="0" endSnd="0">
                  <a:extLst>
                    <a:ext uri="{A12FA001-AC4F-418D-AE19-62706E023703}">
                      <ahyp:hlinkClr xmlns:ahyp="http://schemas.microsoft.com/office/drawing/2018/hyperlinkcolor" val="tx"/>
                    </a:ext>
                  </a:extLst>
                </a:hlinkClick>
              </a:rPr>
              <a:t>Part 1- Goal-Setting (S.M.A.R.T Goals)</a:t>
            </a:r>
            <a:endParaRPr lang="en-US" sz="1500" dirty="0"/>
          </a:p>
          <a:p>
            <a:pPr indent="0" marL="0">
              <a:buNone/>
            </a:pPr>
            <a:r>
              <a:rPr lang="en-US" sz="1100" dirty="0">
                <a:solidFill>
                  <a:srgbClr val="CFCFC7"/>
                </a:solidFill>
                <a:latin typeface="Arial" pitchFamily="34" charset="0"/>
                <a:ea typeface="Arial" pitchFamily="34" charset="-122"/>
                <a:cs typeface="Arial" pitchFamily="34" charset="-120"/>
              </a:rPr>
              <a:t>L D. — a clear introduction to writing SMART goals.  ·  https://www.youtube.com/watch?v=kVhHnaIVAMU</a:t>
            </a:r>
            <a:endParaRPr lang="en-US" sz="15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500" dirty="0"/>
          </a:p>
          <a:p>
            <a:pPr indent="0" marL="0">
              <a:buNone/>
            </a:pPr>
            <a:r>
              <a:rPr lang="en-US" sz="1500" b="1" u="sng" dirty="0">
                <a:solidFill>
                  <a:srgbClr val="FFFFFF"/>
                </a:solidFill>
                <a:latin typeface="Arial" pitchFamily="34" charset="0"/>
                <a:ea typeface="Arial" pitchFamily="34" charset="-122"/>
                <a:cs typeface="Arial" pitchFamily="34" charset="-120"/>
                <a:hlinkClick r:id="rId2" invalidUrl="" action="" tgtFrame="" tooltip="" history="1" highlightClick="0" endSnd="0">
                  <a:extLst>
                    <a:ext uri="{A12FA001-AC4F-418D-AE19-62706E023703}">
                      <ahyp:hlinkClr xmlns:ahyp="http://schemas.microsoft.com/office/drawing/2018/hyperlinkcolor" val="tx"/>
                    </a:ext>
                  </a:extLst>
                </a:hlinkClick>
              </a:rPr>
              <a:t>How to use SMART Goals for athletes</a:t>
            </a:r>
            <a:endParaRPr lang="en-US" sz="1500" dirty="0"/>
          </a:p>
          <a:p>
            <a:pPr indent="0" marL="0">
              <a:buNone/>
            </a:pPr>
            <a:r>
              <a:rPr lang="en-US" sz="1100" dirty="0">
                <a:solidFill>
                  <a:srgbClr val="CFCFC7"/>
                </a:solidFill>
                <a:latin typeface="Arial" pitchFamily="34" charset="0"/>
                <a:ea typeface="Arial" pitchFamily="34" charset="-122"/>
                <a:cs typeface="Arial" pitchFamily="34" charset="-120"/>
              </a:rPr>
              <a:t>My Athletic Mind — how athletes and coaches can use SMART goals to plan performance.  ·  https://www.youtube.com/watch?v=HRo8Ss2imLQ</a:t>
            </a:r>
            <a:endParaRPr lang="en-US" sz="15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500" dirty="0"/>
          </a:p>
          <a:p>
            <a:pPr indent="0" marL="0">
              <a:buNone/>
            </a:pPr>
            <a:r>
              <a:rPr lang="en-US" sz="1500" b="1" u="sng" dirty="0">
                <a:solidFill>
                  <a:srgbClr val="FFFFFF"/>
                </a:solidFill>
                <a:latin typeface="Arial" pitchFamily="34" charset="0"/>
                <a:ea typeface="Arial" pitchFamily="34" charset="-122"/>
                <a:cs typeface="Arial" pitchFamily="34" charset="-120"/>
                <a:hlinkClick r:id="rId3" invalidUrl="" action="" tgtFrame="" tooltip="" history="1" highlightClick="0" endSnd="0">
                  <a:extLst>
                    <a:ext uri="{A12FA001-AC4F-418D-AE19-62706E023703}">
                      <ahyp:hlinkClr xmlns:ahyp="http://schemas.microsoft.com/office/drawing/2018/hyperlinkcolor" val="tx"/>
                    </a:ext>
                  </a:extLst>
                </a:hlinkClick>
              </a:rPr>
              <a:t>GCSE PE Paper 2- Goal Setting and SMART targets</a:t>
            </a:r>
            <a:endParaRPr lang="en-US" sz="1500" dirty="0"/>
          </a:p>
          <a:p>
            <a:pPr indent="0" marL="0">
              <a:buNone/>
            </a:pPr>
            <a:r>
              <a:rPr lang="en-US" sz="1100" dirty="0">
                <a:solidFill>
                  <a:srgbClr val="CFCFC7"/>
                </a:solidFill>
                <a:latin typeface="Arial" pitchFamily="34" charset="0"/>
                <a:ea typeface="Arial" pitchFamily="34" charset="-122"/>
                <a:cs typeface="Arial" pitchFamily="34" charset="-120"/>
              </a:rPr>
              <a:t>Planet PE — a UK PE explainer of goal setting and SMART targets in sport.  ·  https://www.youtube.com/watch?v=f4npCA983sk</a:t>
            </a:r>
            <a:endParaRPr lang="en-US" sz="15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5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14</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ASSESSMENT</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READY FOR THE TEST?</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11064240" cy="4297680"/>
          </a:xfrm>
          <a:prstGeom prst="roundRect">
            <a:avLst>
              <a:gd name="adj" fmla="val 2128"/>
            </a:avLst>
          </a:prstGeom>
          <a:solidFill>
            <a:srgbClr val="10241A"/>
          </a:solidFill>
          <a:ln w="12700">
            <a:solidFill>
              <a:srgbClr val="0D5C32"/>
            </a:solidFill>
            <a:prstDash val="solid"/>
          </a:ln>
        </p:spPr>
      </p:sp>
      <p:sp>
        <p:nvSpPr>
          <p:cNvPr id="7" name="Text 5"/>
          <p:cNvSpPr/>
          <p:nvPr/>
        </p:nvSpPr>
        <p:spPr>
          <a:xfrm>
            <a:off x="777240" y="1965960"/>
            <a:ext cx="1060704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HOW IT WORKS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12 questions, marked instantly</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80% needed to pass</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Retake as often as you need</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No time limit</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Certificate issued automatically on a pass</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Locked until you have passed: WFA801 Cricket Fitness Fundamentals</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15</a:t>
            </a:fld>
            <a:endParaRPr lang="en-US"/>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spTree>
      <p:nvGrpSpPr>
        <p:cNvPr id="1" name=""/>
        <p:cNvGrpSpPr/>
        <p:nvPr/>
      </p:nvGrpSpPr>
      <p:grpSpPr>
        <a:xfrm>
          <a:off x="0" y="0"/>
          <a:ext cx="0" cy="0"/>
          <a:chOff x="0" y="0"/>
          <a:chExt cx="0" cy="0"/>
        </a:xfrm>
      </p:grpSpPr>
      <p:sp>
        <p:nvSpPr>
          <p:cNvPr id="2" name="Shape 0"/>
          <p:cNvSpPr/>
          <p:nvPr/>
        </p:nvSpPr>
        <p:spPr>
          <a:xfrm>
            <a:off x="-1828800" y="2286000"/>
            <a:ext cx="6400800" cy="6400800"/>
          </a:xfrm>
          <a:prstGeom prst="ellipse">
            <a:avLst/>
          </a:prstGeom>
          <a:solidFill>
            <a:srgbClr val="14A659">
              <a:alpha val="35000"/>
            </a:srgbClr>
          </a:solidFill>
          <a:ln/>
        </p:spPr>
      </p:sp>
      <p:sp>
        <p:nvSpPr>
          <p:cNvPr id="3" name="Shape 1"/>
          <p:cNvSpPr/>
          <p:nvPr/>
        </p:nvSpPr>
        <p:spPr>
          <a:xfrm>
            <a:off x="5330952" y="621792"/>
            <a:ext cx="1499616" cy="1499616"/>
          </a:xfrm>
          <a:prstGeom prst="ellipse">
            <a:avLst/>
          </a:prstGeom>
          <a:solidFill>
            <a:srgbClr val="FBF7EA"/>
          </a:solidFill>
          <a:ln w="31750">
            <a:solidFill>
              <a:srgbClr val="F5C84B"/>
            </a:solidFill>
            <a:prstDash val="solid"/>
          </a:ln>
        </p:spPr>
      </p:sp>
      <p:pic>
        <p:nvPicPr>
          <p:cNvPr id="4" name="Image 0" descr="preencoded.png">    </p:cNvPr>
          <p:cNvPicPr>
            <a:picLocks noChangeAspect="1"/>
          </p:cNvPicPr>
          <p:nvPr/>
        </p:nvPicPr>
        <p:blipFill>
          <a:blip r:embed="rId1"/>
          <a:stretch>
            <a:fillRect/>
          </a:stretch>
        </p:blipFill>
        <p:spPr>
          <a:xfrm>
            <a:off x="5532120" y="822960"/>
            <a:ext cx="1097280" cy="1097280"/>
          </a:xfrm>
          <a:prstGeom prst="rect">
            <a:avLst/>
          </a:prstGeom>
        </p:spPr>
      </p:pic>
      <p:sp>
        <p:nvSpPr>
          <p:cNvPr id="5" name="Text 2"/>
          <p:cNvSpPr/>
          <p:nvPr/>
        </p:nvSpPr>
        <p:spPr>
          <a:xfrm>
            <a:off x="457200" y="2331720"/>
            <a:ext cx="11274552" cy="822960"/>
          </a:xfrm>
          <a:prstGeom prst="rect">
            <a:avLst/>
          </a:prstGeom>
          <a:noFill/>
          <a:ln/>
        </p:spPr>
        <p:txBody>
          <a:bodyPr wrap="square" rtlCol="0" anchor="ctr"/>
          <a:lstStyle/>
          <a:p>
            <a:pPr algn="ctr" indent="0" marL="0">
              <a:buNone/>
            </a:pPr>
            <a:r>
              <a:rPr lang="en-US" sz="4000" b="1" spc="300" kern="0" dirty="0">
                <a:solidFill>
                  <a:srgbClr val="FFFFFF"/>
                </a:solidFill>
                <a:latin typeface="Georgia" pitchFamily="34" charset="0"/>
                <a:ea typeface="Georgia" pitchFamily="34" charset="-122"/>
                <a:cs typeface="Georgia" pitchFamily="34" charset="-120"/>
              </a:rPr>
              <a:t>THANK YOU</a:t>
            </a:r>
            <a:endParaRPr lang="en-US" sz="4000" dirty="0"/>
          </a:p>
        </p:txBody>
      </p:sp>
      <p:sp>
        <p:nvSpPr>
          <p:cNvPr id="6" name="Text 3"/>
          <p:cNvSpPr/>
          <p:nvPr/>
        </p:nvSpPr>
        <p:spPr>
          <a:xfrm>
            <a:off x="457200" y="3154680"/>
            <a:ext cx="11274552" cy="457200"/>
          </a:xfrm>
          <a:prstGeom prst="rect">
            <a:avLst/>
          </a:prstGeom>
          <a:noFill/>
          <a:ln/>
        </p:spPr>
        <p:txBody>
          <a:bodyPr wrap="square" rtlCol="0" anchor="ctr"/>
          <a:lstStyle/>
          <a:p>
            <a:pPr algn="ctr" indent="0" marL="0">
              <a:buNone/>
            </a:pPr>
            <a:r>
              <a:rPr lang="en-US" sz="1600" dirty="0">
                <a:solidFill>
                  <a:srgbClr val="F4F4F0"/>
                </a:solidFill>
                <a:latin typeface="Arial" pitchFamily="34" charset="0"/>
                <a:ea typeface="Arial" pitchFamily="34" charset="-122"/>
                <a:cs typeface="Arial" pitchFamily="34" charset="-120"/>
              </a:rPr>
              <a:t>You have reached the end of WFA813 Goal Setting and Personal Development Plans.</a:t>
            </a:r>
            <a:endParaRPr lang="en-US" sz="1600" dirty="0"/>
          </a:p>
        </p:txBody>
      </p:sp>
      <p:sp>
        <p:nvSpPr>
          <p:cNvPr id="7" name="Shape 4"/>
          <p:cNvSpPr/>
          <p:nvPr/>
        </p:nvSpPr>
        <p:spPr>
          <a:xfrm>
            <a:off x="5184648" y="3840480"/>
            <a:ext cx="1828800" cy="45720"/>
          </a:xfrm>
          <a:prstGeom prst="rect">
            <a:avLst/>
          </a:prstGeom>
          <a:solidFill>
            <a:srgbClr val="F5C84B"/>
          </a:solidFill>
          <a:ln/>
        </p:spPr>
      </p:sp>
      <p:sp>
        <p:nvSpPr>
          <p:cNvPr id="8" name="Text 5"/>
          <p:cNvSpPr/>
          <p:nvPr/>
        </p:nvSpPr>
        <p:spPr>
          <a:xfrm>
            <a:off x="457200" y="4023360"/>
            <a:ext cx="11274552" cy="1005840"/>
          </a:xfrm>
          <a:prstGeom prst="rect">
            <a:avLst/>
          </a:prstGeom>
          <a:noFill/>
          <a:ln/>
        </p:spPr>
        <p:txBody>
          <a:bodyPr wrap="square" rtlCol="0" anchor="ctr"/>
          <a:lstStyle/>
          <a:p>
            <a:pPr algn="ctr" indent="0" marL="0">
              <a:buNone/>
            </a:pPr>
            <a:r>
              <a:rPr lang="en-US" sz="2400" i="1" dirty="0">
                <a:solidFill>
                  <a:srgbClr val="F5C84B"/>
                </a:solidFill>
                <a:latin typeface="Georgia" pitchFamily="34" charset="0"/>
                <a:ea typeface="Georgia" pitchFamily="34" charset="-122"/>
                <a:cs typeface="Georgia" pitchFamily="34" charset="-120"/>
              </a:rPr>
              <a:t>Alex Winn</a:t>
            </a:r>
            <a:endParaRPr lang="en-US" sz="2400" dirty="0"/>
          </a:p>
          <a:p>
            <a:pPr algn="ctr" indent="0" marL="0">
              <a:buNone/>
            </a:pPr>
            <a:r>
              <a:rPr lang="en-US" sz="1200" dirty="0">
                <a:solidFill>
                  <a:srgbClr val="CFCFC7"/>
                </a:solidFill>
                <a:latin typeface="Arial" pitchFamily="34" charset="0"/>
                <a:ea typeface="Arial" pitchFamily="34" charset="-122"/>
                <a:cs typeface="Arial" pitchFamily="34" charset="-120"/>
              </a:rPr>
              <a:t>League Founder &amp; Director  ·  Winn Family Association</a:t>
            </a:r>
            <a:endParaRPr lang="en-US" sz="2400" dirty="0"/>
          </a:p>
        </p:txBody>
      </p:sp>
      <p:sp>
        <p:nvSpPr>
          <p:cNvPr id="9" name="Text 6"/>
          <p:cNvSpPr/>
          <p:nvPr/>
        </p:nvSpPr>
        <p:spPr>
          <a:xfrm>
            <a:off x="457200" y="5257800"/>
            <a:ext cx="11274552" cy="457200"/>
          </a:xfrm>
          <a:prstGeom prst="rect">
            <a:avLst/>
          </a:prstGeom>
          <a:noFill/>
          <a:ln/>
        </p:spPr>
        <p:txBody>
          <a:bodyPr wrap="square" rtlCol="0" anchor="ctr">
            <a:normAutofit/>
          </a:bodyPr>
          <a:lstStyle/>
          <a:p>
            <a:pPr algn="ctr" indent="0" marL="0">
              <a:buNone/>
            </a:pPr>
            <a:r>
              <a:rPr lang="en-US" sz="1300" b="1" dirty="0">
                <a:solidFill>
                  <a:srgbClr val="34D67F"/>
                </a:solidFill>
                <a:latin typeface="Arial" pitchFamily="34" charset="0"/>
                <a:ea typeface="Arial" pitchFamily="34" charset="-122"/>
                <a:cs typeface="Arial" pitchFamily="34" charset="-120"/>
              </a:rPr>
              <a:t>Next: WFA814 Performance Review and Training Logs</a:t>
            </a:r>
            <a:endParaRPr lang="en-US" sz="1300" dirty="0"/>
          </a:p>
        </p:txBody>
      </p:sp>
      <p:sp>
        <p:nvSpPr>
          <p:cNvPr id="25" name="Slide Number Placeholder 0"/>
          <p:cNvSpPr>
            <a:spLocks noGrp="1"/>
          </p:cNvSpPr>
          <p:nvPr>
            <p:ph type="sldNum" sz="quarter" idx="4294967295"/>
          </p:nvPr>
        </p:nvSpPr>
        <p:spPr>
          <a:xfrm>
            <a:off x="11384280" y="6419088"/>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16</a:t>
            </a:fld>
            <a:endParaRPr lang="en-US"/>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16</Slides>
  <Notes>16</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16</vt:i4>
      </vt:variant>
    </vt:vector>
  </HeadingPairs>
  <TitlesOfParts>
    <vt:vector size="19"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vector>
  </TitlesOfParts>
  <Company>Winn Family Association · Winn Family T-20 League</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WFA813 Goal Setting and Personal Development Plans — Official module slides</dc:title>
  <dc:subject>Fitness &amp; Player Development · Ref. WFA/TC/WFA813</dc:subject>
  <dc:creator>Winn Family Association</dc:creator>
  <cp:lastModifiedBy>Winn Family Association</cp:lastModifiedBy>
  <cp:revision>1</cp:revision>
  <dcterms:created xsi:type="dcterms:W3CDTF">2026-11-03T17:09:26Z</dcterms:created>
  <dcterms:modified xsi:type="dcterms:W3CDTF">2026-11-03T17:09:26Z</dcterms:modified>
</cp:coreProperties>
</file>