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TITLE — say: Welcome to WFA1208 Drainage and Wet Weather Management, an official Winn Family Association Training Centre module.
Learn how water leaves a cricket ground, how aeration and drains help, and how to get play back on safely after rain.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DOCUMENT CONTROL — this deck is an official Winn Family Association document.
Reference WFA/TC/WFA1208. Authorised by Alex Winn, League Founder &amp; Director.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OVERVIEW — say:
WFA1208 – Drainage and Wet Weather Management explains how a cricket ground copes with rain. You will learn about surface and sub-surface drainage, compaction and aeration, how to identify problem areas, the tools used to remove surface water, and how the ground team supports umpires in getting play restarted safely after rain. This is a WFA award, not an ECB qualification: for recognised groundsmanship training see the ECB's groundsmanship resources and courses (including its TS4 pitch and outfield guidance), and the ICC's pitch-curation guidance.
The module is for members who have completed WFA1206 and want to help when the weather turns. Aeration machinery and water removal equipment must only be used by trained and authorised people, and any major drainage work needs professional advice. This module is not a substitute for accredited training. Completing it earns the WFA Wet Weather Response recognition.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NEED HELP? — read this slide out and point to where the coaches and the Welfare Officer are.
Say: "If you get stuck, feel unwell or something is worrying you, tell one of us straight away. Nobody will ever be in trouble for asking for help."
Check for anyone who needs an adaptation (injury, medical condition, access needs) and agree it quietly now.
Stuck on a lesson or the test? Members can ask through the module page, or email the Training Centre team.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REQUIRED — the test unlocks only once these are passed: WFA1206 Soil, Moisture and Surface Conditions.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module has 7 lessons.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1 — HOW WATER LEAVES A GROUND — say:
In this lesson you will learn the routes water takes on a cricket ground. Some runs off the surface, guided by gentle falls in the levels towards the boundary. Some soaks into the soil and moves down through the root zone. Where the natural soil drains poorly, installed drainage such as pipes, slit drains or sand bands carries the water away to an outlet. Some returns to the air through evaporation and the grass itself. A good ground uses all of these. When one fails, for example when the surface is compacted or a drain outlet is blocked, water sits on the surface and play is lost.
Key points: Surface run-off along gentle falls; Infiltration through the root zone; Pipes, slit drains and sand bands; Evaporation and the grass itself.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2 — COMPACTION AND WHY IT MATTERS — say:
In this lesson you will learn about compaction, the most common cause of a wet outfield. Feet, vehicles and machinery, especially in wet conditions, press soil particles together and squeeze out the air spaces that water needs to pass through. The result is a surface that stays wet, grass with shallow roots, and moss or weeds. On the square some compaction is wanted, but on the outfield it is the enemy. Keeping vehicles off wet ground, varying routes, and relieving compaction through aeration are the key responses. Compacted areas are often near gates, sightscreens and the walkway to the square.
Key points: Traffic squeezes out air spaces; Water then sits on the surface; Wanted on the square, a problem on the outfield; Look near gates and walkways.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3 — AERATION — say:
In this lesson you will learn how aeration helps drainage. Aeration means making holes or fissures in the soil so air and water can move. Solid tines and slits are used regularly on outfields to keep channels open, while hollow tines remove cores and can help with thatch. Deep tine machines relieve compaction lower down. On the square, aeration is mainly done outside the playing season, as part of renovation, so that the pitches are not weakened. Aeration is done when the soil is moist enough for the tines to penetrate but not so wet that the machine causes damage. All aeration machinery requires training and authorisation.
Key points: Holes let air and water move; Solid, slit, hollow and deep tines; Square aeration mostly outside the season; Machinery only by trained operators.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4 — IDENTIFYING PROBLEM AREAS — say:
In this lesson you will learn how to spot drainage problems. After heavy rain, walk the ground and note where water stands, how long it takes to clear, and whether the same areas are always worst. Look for moss, soft patches, rushes or black layers in the soil, which all suggest poor drainage. Check that drain outlets and ditches are clear and that gullies are not blocked with leaves. Mark the problem areas on a simple plan of the ground. This information helps the committee decide where aeration is needed or whether professional advice on drainage is worthwhile.
Key points: Note where water stands and for how long; Moss, rushes and soft patches are warnings; Keep outlets and ditches clear; Map problem areas for the committee.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5 — REMOVING SURFACE WATER — say:
In this lesson you will learn the tools used to remove surface water. Squeegees and brushes push water off the covers and away from the square. Sponge or roller water removers, sometimes known by trade names, soak up standing water and release it away from the playing area. Sawdust or drying materials may be used on bowlers' run-ups and footholds to improve grip, under the umpires' direction. Never brush water from the covers onto the square, and lift covers carefully so water runs off the edge away from the pitch. Work methodically, starting with the areas that matter most for play to resume.
Key points: Squeegees and brushes move water away; Water removers soak up standing water; Drying materials on footholds as umpires direct; Never let cover water run onto the square.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6 — GETTING PLAY BACK ON — say:
In this lesson you will learn how the ground team supports a restart after rain. Under the Laws, the umpires decide whether conditions are fit for play, considering safety of the players above all. The ground team's job is to give them the best chance by removing covers efficiently, clearing water and making run-ups and footholds safe. Keep the umpires informed of progress and be honest about problem areas. In a Twenty20 match, overs may be reduced under the competition's rules, so time matters, but rushing that leads to a dangerous surface helps nobody. Check the WFA competition regulations for reduced-overs rules.
Key points: Umpires decide fitness for play; Remove covers and water efficiently; Keep umpires informed honestly; Check WFA regulations for reduced overs.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7 — SAFETY IN WET WEATHER — say:
In this lesson you will learn to stay safe while working in the wet. Wet grass and covers are slippery, so wear footwear with good grip and move carefully. Covers full of water are very heavy, so move them as a team and never alone. Never use electrical equipment in standing water, and stop all outdoor work if there is thunder or lightning, sheltering in a building rather than under trees. Machinery can slide on wet slopes, and should only be used when the operator judges it safe. Look after yourself, as cold, wet volunteers make mistakes.
Key points: Wet surfaces are slippery, wear good grip; Move water-laden covers as a team; Stop work in thunder and lightning; Machinery can slide on wet ground.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videos are on the module page in the members’ area. They support the lessons; watch any that help.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ASSESSMENT — take the test from the module page in the members’ area.
12 questions, marked instantly
80% needed to pass
Retake as often as you need
No time limit
Certificate issued automatically on a pass
Locked until you have passed: WFA1206 Soil, Moisture and Surface Conditions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 thank the group and point them to the test and their next module.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image" Target="../media/image-1002-2.png"/><Relationship Id="rId3"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WFA">
    <p:bg>
      <p:bgPr>
        <a:solidFill>
          <a:srgbClr val="05130B"/>
        </a:solidFill>
      </p:bgPr>
    </p:bg>
    <p:spTree>
      <p:nvGrpSpPr>
        <p:cNvPr id="1" name=""/>
        <p:cNvGrpSpPr/>
        <p:nvPr/>
      </p:nvGrpSpPr>
      <p:grpSpPr>
        <a:xfrm>
          <a:off x="0" y="0"/>
          <a:ext cx="0" cy="0"/>
          <a:chOff x="0" y="0"/>
          <a:chExt cx="0" cy="0"/>
        </a:xfrm>
      </p:grpSpPr>
      <p:sp>
        <p:nvSpPr>
          <p:cNvPr id="2" name="Shape 0"/>
          <p:cNvSpPr/>
          <p:nvPr/>
        </p:nvSpPr>
        <p:spPr>
          <a:xfrm>
            <a:off x="0" y="0"/>
            <a:ext cx="12188952" cy="274320"/>
          </a:xfrm>
          <a:prstGeom prst="rect">
            <a:avLst/>
          </a:prstGeom>
          <a:solidFill>
            <a:srgbClr val="03100A"/>
          </a:solidFill>
          <a:ln/>
        </p:spPr>
      </p:sp>
      <p:sp>
        <p:nvSpPr>
          <p:cNvPr id="3" name="Shape 1"/>
          <p:cNvSpPr/>
          <p:nvPr/>
        </p:nvSpPr>
        <p:spPr>
          <a:xfrm>
            <a:off x="0" y="274320"/>
            <a:ext cx="12188952" cy="27432"/>
          </a:xfrm>
          <a:prstGeom prst="rect">
            <a:avLst/>
          </a:prstGeom>
          <a:solidFill>
            <a:srgbClr val="C9A23A"/>
          </a:solidFill>
          <a:ln/>
        </p:spPr>
      </p:sp>
      <p:sp>
        <p:nvSpPr>
          <p:cNvPr id="4" name="Text 2"/>
          <p:cNvSpPr/>
          <p:nvPr/>
        </p:nvSpPr>
        <p:spPr>
          <a:xfrm>
            <a:off x="320040" y="0"/>
            <a:ext cx="64008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5" name="Text 3"/>
          <p:cNvSpPr/>
          <p:nvPr/>
        </p:nvSpPr>
        <p:spPr>
          <a:xfrm>
            <a:off x="5760720" y="0"/>
            <a:ext cx="6126480" cy="274320"/>
          </a:xfrm>
          <a:prstGeom prst="rect">
            <a:avLst/>
          </a:prstGeom>
          <a:noFill/>
          <a:ln/>
        </p:spPr>
        <p:txBody>
          <a:bodyPr wrap="square" rtlCol="0" anchor="ctr"/>
          <a:lstStyle/>
          <a:p>
            <a:pPr algn="r" indent="0" marL="0">
              <a:buNone/>
            </a:pPr>
            <a:r>
              <a:rPr lang="en-US" sz="800" b="1" spc="300" kern="0" dirty="0">
                <a:solidFill>
                  <a:srgbClr val="CFCFC7"/>
                </a:solidFill>
                <a:latin typeface="Arial" pitchFamily="34" charset="0"/>
                <a:ea typeface="Arial" pitchFamily="34" charset="-122"/>
                <a:cs typeface="Arial" pitchFamily="34" charset="-120"/>
              </a:rPr>
              <a:t>REF. WFA/TC/WFA1208  ·  ISSUE 1  ·  MODULE SLIDES</a:t>
            </a:r>
            <a:endParaRPr lang="en-US" sz="800" dirty="0"/>
          </a:p>
        </p:txBody>
      </p:sp>
      <p:sp>
        <p:nvSpPr>
          <p:cNvPr id="6" name="Shape 4"/>
          <p:cNvSpPr/>
          <p:nvPr/>
        </p:nvSpPr>
        <p:spPr>
          <a:xfrm>
            <a:off x="0" y="301752"/>
            <a:ext cx="146304" cy="6053328"/>
          </a:xfrm>
          <a:prstGeom prst="rect">
            <a:avLst/>
          </a:prstGeom>
          <a:solidFill>
            <a:srgbClr val="16C265"/>
          </a:solidFill>
          <a:ln/>
        </p:spPr>
      </p:sp>
      <p:sp>
        <p:nvSpPr>
          <p:cNvPr id="7" name="Shape 5"/>
          <p:cNvSpPr/>
          <p:nvPr/>
        </p:nvSpPr>
        <p:spPr>
          <a:xfrm>
            <a:off x="146304" y="301752"/>
            <a:ext cx="45720" cy="6053328"/>
          </a:xfrm>
          <a:prstGeom prst="rect">
            <a:avLst/>
          </a:prstGeom>
          <a:solidFill>
            <a:srgbClr val="F5C84B"/>
          </a:solidFill>
          <a:ln/>
        </p:spPr>
      </p:sp>
      <p:pic>
        <p:nvPicPr>
          <p:cNvPr id="8" name="Image 0" descr="preencoded.png">    </p:cNvPr>
          <p:cNvPicPr>
            <a:picLocks noChangeAspect="1"/>
          </p:cNvPicPr>
          <p:nvPr/>
        </p:nvPicPr>
        <p:blipFill>
          <a:blip r:embed="rId1"/>
          <a:stretch>
            <a:fillRect/>
          </a:stretch>
        </p:blipFill>
        <p:spPr>
          <a:xfrm>
            <a:off x="10625328" y="457200"/>
            <a:ext cx="640080" cy="640080"/>
          </a:xfrm>
          <a:prstGeom prst="rect">
            <a:avLst/>
          </a:prstGeom>
        </p:spPr>
      </p:pic>
      <p:pic>
        <p:nvPicPr>
          <p:cNvPr id="9" name="Image 1" descr="preencoded.png">    </p:cNvPr>
          <p:cNvPicPr>
            <a:picLocks noChangeAspect="1"/>
          </p:cNvPicPr>
          <p:nvPr/>
        </p:nvPicPr>
        <p:blipFill>
          <a:blip r:embed="rId2"/>
          <a:stretch>
            <a:fillRect/>
          </a:stretch>
        </p:blipFill>
        <p:spPr>
          <a:xfrm>
            <a:off x="11356848" y="457200"/>
            <a:ext cx="640080" cy="640080"/>
          </a:xfrm>
          <a:prstGeom prst="rect">
            <a:avLst/>
          </a:prstGeom>
        </p:spPr>
      </p:pic>
      <p:sp>
        <p:nvSpPr>
          <p:cNvPr id="10" name="Shape 6"/>
          <p:cNvSpPr/>
          <p:nvPr/>
        </p:nvSpPr>
        <p:spPr>
          <a:xfrm>
            <a:off x="192024" y="6355080"/>
            <a:ext cx="11996928" cy="502920"/>
          </a:xfrm>
          <a:prstGeom prst="rect">
            <a:avLst/>
          </a:prstGeom>
          <a:solidFill>
            <a:srgbClr val="10241A"/>
          </a:solidFill>
          <a:ln/>
        </p:spPr>
      </p:sp>
      <p:sp>
        <p:nvSpPr>
          <p:cNvPr id="11" name="Shape 7"/>
          <p:cNvSpPr/>
          <p:nvPr/>
        </p:nvSpPr>
        <p:spPr>
          <a:xfrm>
            <a:off x="192024" y="6355080"/>
            <a:ext cx="11996928" cy="18288"/>
          </a:xfrm>
          <a:prstGeom prst="rect">
            <a:avLst/>
          </a:prstGeom>
          <a:solidFill>
            <a:srgbClr val="C9A23A"/>
          </a:solidFill>
          <a:ln/>
        </p:spPr>
      </p:sp>
      <p:sp>
        <p:nvSpPr>
          <p:cNvPr id="12" name="Text 8"/>
          <p:cNvSpPr/>
          <p:nvPr/>
        </p:nvSpPr>
        <p:spPr>
          <a:xfrm>
            <a:off x="502920" y="6382512"/>
            <a:ext cx="4754880" cy="438912"/>
          </a:xfrm>
          <a:prstGeom prst="rect">
            <a:avLst/>
          </a:prstGeom>
          <a:noFill/>
          <a:ln/>
        </p:spPr>
        <p:txBody>
          <a:bodyPr wrap="square" rtlCol="0" anchor="ctr"/>
          <a:lstStyle/>
          <a:p>
            <a:pPr indent="0" marL="0">
              <a:buNone/>
            </a:pPr>
            <a:r>
              <a:rPr lang="en-US" sz="900" b="1" spc="200" kern="0" dirty="0">
                <a:solidFill>
                  <a:srgbClr val="34D67F"/>
                </a:solidFill>
                <a:latin typeface="Arial" pitchFamily="34" charset="0"/>
                <a:ea typeface="Arial" pitchFamily="34" charset="-122"/>
                <a:cs typeface="Arial" pitchFamily="34" charset="-120"/>
              </a:rPr>
              <a:t>WINN FAMILY T-20 LEAGUE  ·  WINN FAMILY ASSOCIATION</a:t>
            </a:r>
            <a:endParaRPr lang="en-US" sz="900" dirty="0"/>
          </a:p>
        </p:txBody>
      </p:sp>
      <p:sp>
        <p:nvSpPr>
          <p:cNvPr id="13" name="Text 9"/>
          <p:cNvSpPr/>
          <p:nvPr/>
        </p:nvSpPr>
        <p:spPr>
          <a:xfrm>
            <a:off x="5120640" y="6382512"/>
            <a:ext cx="6126480" cy="438912"/>
          </a:xfrm>
          <a:prstGeom prst="rect">
            <a:avLst/>
          </a:prstGeom>
          <a:noFill/>
          <a:ln/>
        </p:spPr>
        <p:txBody>
          <a:bodyPr wrap="square" rtlCol="0" anchor="ctr"/>
          <a:lstStyle/>
          <a:p>
            <a:pPr algn="r" indent="0" marL="0">
              <a:buNone/>
            </a:pPr>
            <a:r>
              <a:rPr lang="en-US" sz="900" b="1" spc="100" kern="0" dirty="0">
                <a:solidFill>
                  <a:srgbClr val="F5C84B"/>
                </a:solidFill>
                <a:latin typeface="Arial" pitchFamily="34" charset="0"/>
                <a:ea typeface="Arial" pitchFamily="34" charset="-122"/>
                <a:cs typeface="Arial" pitchFamily="34" charset="-120"/>
              </a:rPr>
              <a:t>✋  NEED HELP? ASK YOUR COACH  ·  INFO@WINNFAMILYLEAGUE.COM</a:t>
            </a:r>
            <a:endParaRPr lang="en-US" sz="9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1002</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WFA-SECTION">
    <p:bg>
      <p:bgPr>
        <a:solidFill>
          <a:srgbClr val="0D5C32"/>
        </a:solidFill>
      </p:bgPr>
    </p:bg>
    <p:spTree>
      <p:nvGrpSpPr>
        <p:cNvPr id="1" name=""/>
        <p:cNvGrpSpPr/>
        <p:nvPr/>
      </p:nvGrpSpPr>
      <p:grpSpPr>
        <a:xfrm>
          <a:off x="0" y="0"/>
          <a:ext cx="0" cy="0"/>
          <a:chOff x="0" y="0"/>
          <a:chExt cx="0" cy="0"/>
        </a:xfrm>
      </p:grpSpPr>
      <p:sp>
        <p:nvSpPr>
          <p:cNvPr id="2" name="Shape 0"/>
          <p:cNvSpPr/>
          <p:nvPr/>
        </p:nvSpPr>
        <p:spPr>
          <a:xfrm>
            <a:off x="0" y="0"/>
            <a:ext cx="12188952" cy="274320"/>
          </a:xfrm>
          <a:prstGeom prst="rect">
            <a:avLst/>
          </a:prstGeom>
          <a:solidFill>
            <a:srgbClr val="03100A"/>
          </a:solidFill>
          <a:ln/>
        </p:spPr>
      </p:sp>
      <p:sp>
        <p:nvSpPr>
          <p:cNvPr id="3" name="Shape 1"/>
          <p:cNvSpPr/>
          <p:nvPr/>
        </p:nvSpPr>
        <p:spPr>
          <a:xfrm>
            <a:off x="0" y="274320"/>
            <a:ext cx="12188952" cy="27432"/>
          </a:xfrm>
          <a:prstGeom prst="rect">
            <a:avLst/>
          </a:prstGeom>
          <a:solidFill>
            <a:srgbClr val="C9A23A"/>
          </a:solidFill>
          <a:ln/>
        </p:spPr>
      </p:sp>
      <p:sp>
        <p:nvSpPr>
          <p:cNvPr id="4" name="Text 2"/>
          <p:cNvSpPr/>
          <p:nvPr/>
        </p:nvSpPr>
        <p:spPr>
          <a:xfrm>
            <a:off x="320040" y="0"/>
            <a:ext cx="64008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5" name="Text 3"/>
          <p:cNvSpPr/>
          <p:nvPr/>
        </p:nvSpPr>
        <p:spPr>
          <a:xfrm>
            <a:off x="5760720" y="0"/>
            <a:ext cx="6126480" cy="274320"/>
          </a:xfrm>
          <a:prstGeom prst="rect">
            <a:avLst/>
          </a:prstGeom>
          <a:noFill/>
          <a:ln/>
        </p:spPr>
        <p:txBody>
          <a:bodyPr wrap="square" rtlCol="0" anchor="ctr"/>
          <a:lstStyle/>
          <a:p>
            <a:pPr algn="r" indent="0" marL="0">
              <a:buNone/>
            </a:pPr>
            <a:r>
              <a:rPr lang="en-US" sz="800" b="1" spc="300" kern="0" dirty="0">
                <a:solidFill>
                  <a:srgbClr val="CFCFC7"/>
                </a:solidFill>
                <a:latin typeface="Arial" pitchFamily="34" charset="0"/>
                <a:ea typeface="Arial" pitchFamily="34" charset="-122"/>
                <a:cs typeface="Arial" pitchFamily="34" charset="-120"/>
              </a:rPr>
              <a:t>REF. WFA/TC/WFA1208  ·  ISSUE 1</a:t>
            </a:r>
            <a:endParaRPr lang="en-US" sz="800" dirty="0"/>
          </a:p>
        </p:txBody>
      </p:sp>
      <p:sp>
        <p:nvSpPr>
          <p:cNvPr id="6" name="Shape 4"/>
          <p:cNvSpPr/>
          <p:nvPr/>
        </p:nvSpPr>
        <p:spPr>
          <a:xfrm>
            <a:off x="0" y="6309360"/>
            <a:ext cx="12188952" cy="548640"/>
          </a:xfrm>
          <a:prstGeom prst="rect">
            <a:avLst/>
          </a:prstGeom>
          <a:solidFill>
            <a:srgbClr val="05130B"/>
          </a:solidFill>
          <a:ln/>
        </p:spPr>
      </p:sp>
      <p:sp>
        <p:nvSpPr>
          <p:cNvPr id="7" name="Shape 5"/>
          <p:cNvSpPr/>
          <p:nvPr/>
        </p:nvSpPr>
        <p:spPr>
          <a:xfrm>
            <a:off x="0" y="6291072"/>
            <a:ext cx="12188952" cy="36576"/>
          </a:xfrm>
          <a:prstGeom prst="rect">
            <a:avLst/>
          </a:prstGeom>
          <a:solidFill>
            <a:srgbClr val="F5C84B"/>
          </a:solidFill>
          <a:ln/>
        </p:spPr>
      </p:sp>
      <p:sp>
        <p:nvSpPr>
          <p:cNvPr id="8" name="Text 6"/>
          <p:cNvSpPr/>
          <p:nvPr/>
        </p:nvSpPr>
        <p:spPr>
          <a:xfrm>
            <a:off x="548640" y="6355080"/>
            <a:ext cx="7315200" cy="457200"/>
          </a:xfrm>
          <a:prstGeom prst="rect">
            <a:avLst/>
          </a:prstGeom>
          <a:noFill/>
          <a:ln/>
        </p:spPr>
        <p:txBody>
          <a:bodyPr wrap="square" rtlCol="0" anchor="ctr"/>
          <a:lstStyle/>
          <a:p>
            <a:pPr indent="0" marL="0">
              <a:buNone/>
            </a:pPr>
            <a:r>
              <a:rPr lang="en-US" sz="900" b="1" spc="300" kern="0" dirty="0">
                <a:solidFill>
                  <a:srgbClr val="34D67F"/>
                </a:solidFill>
                <a:latin typeface="Arial" pitchFamily="34" charset="0"/>
                <a:ea typeface="Arial" pitchFamily="34" charset="-122"/>
                <a:cs typeface="Arial" pitchFamily="34" charset="-120"/>
              </a:rPr>
              <a:t>WINN FAMILY T-20 LEAGUE  ·  WINN FAMILY ASSOCIATION</a:t>
            </a:r>
            <a:endParaRPr lang="en-US" sz="900" dirty="0"/>
          </a:p>
        </p:txBody>
      </p:sp>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1003</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slideLayout" Target="../slideLayouts/slideLayout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slideLayout" Target="../slideLayouts/slideLayout3.xm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hyperlink" Target="https://www.youtube.com/watch?v=BJJDkTYPuEw" TargetMode="External"/><Relationship Id="rId2" Type="http://schemas.openxmlformats.org/officeDocument/2006/relationships/hyperlink" Target="https://www.youtube.com/watch?v=7l5isZC5VdA" TargetMode="External"/><Relationship Id="rId3" Type="http://schemas.openxmlformats.org/officeDocument/2006/relationships/hyperlink" Target="https://www.youtube.com/watch?v=GxnAXFZIcOc" TargetMode="External"/><Relationship Id="rId4" Type="http://schemas.openxmlformats.org/officeDocument/2006/relationships/slideLayout" Target="../slideLayouts/slideLayout2.xml"/><Relationship Id="rId5"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3.xml"/><Relationship Id="rId3"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5130B"/>
        </a:solidFill>
      </p:bgPr>
    </p:bg>
    <p:spTree>
      <p:nvGrpSpPr>
        <p:cNvPr id="1" name=""/>
        <p:cNvGrpSpPr/>
        <p:nvPr/>
      </p:nvGrpSpPr>
      <p:grpSpPr>
        <a:xfrm>
          <a:off x="0" y="0"/>
          <a:ext cx="0" cy="0"/>
          <a:chOff x="0" y="0"/>
          <a:chExt cx="0" cy="0"/>
        </a:xfrm>
      </p:grpSpPr>
      <p:sp>
        <p:nvSpPr>
          <p:cNvPr id="2" name="Shape 0"/>
          <p:cNvSpPr/>
          <p:nvPr/>
        </p:nvSpPr>
        <p:spPr>
          <a:xfrm>
            <a:off x="0" y="0"/>
            <a:ext cx="12188952" cy="6858000"/>
          </a:xfrm>
          <a:prstGeom prst="rect">
            <a:avLst/>
          </a:prstGeom>
          <a:solidFill>
            <a:srgbClr val="0D5C32">
              <a:alpha val="65000"/>
            </a:srgbClr>
          </a:solidFill>
          <a:ln/>
        </p:spPr>
      </p:sp>
      <p:sp>
        <p:nvSpPr>
          <p:cNvPr id="3" name="Shape 1"/>
          <p:cNvSpPr/>
          <p:nvPr/>
        </p:nvSpPr>
        <p:spPr>
          <a:xfrm>
            <a:off x="-2286000" y="-2743200"/>
            <a:ext cx="8229600" cy="8229600"/>
          </a:xfrm>
          <a:prstGeom prst="ellipse">
            <a:avLst/>
          </a:prstGeom>
          <a:solidFill>
            <a:srgbClr val="14A659">
              <a:alpha val="38000"/>
            </a:srgbClr>
          </a:solidFill>
          <a:ln/>
        </p:spPr>
      </p:sp>
      <p:sp>
        <p:nvSpPr>
          <p:cNvPr id="4" name="Shape 2"/>
          <p:cNvSpPr/>
          <p:nvPr/>
        </p:nvSpPr>
        <p:spPr>
          <a:xfrm>
            <a:off x="0" y="0"/>
            <a:ext cx="12188952" cy="274320"/>
          </a:xfrm>
          <a:prstGeom prst="rect">
            <a:avLst/>
          </a:prstGeom>
          <a:solidFill>
            <a:srgbClr val="03100A"/>
          </a:solidFill>
          <a:ln/>
        </p:spPr>
      </p:sp>
      <p:sp>
        <p:nvSpPr>
          <p:cNvPr id="5" name="Text 3"/>
          <p:cNvSpPr/>
          <p:nvPr/>
        </p:nvSpPr>
        <p:spPr>
          <a:xfrm>
            <a:off x="320040" y="0"/>
            <a:ext cx="73152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6" name="Shape 4"/>
          <p:cNvSpPr/>
          <p:nvPr/>
        </p:nvSpPr>
        <p:spPr>
          <a:xfrm>
            <a:off x="667512" y="621792"/>
            <a:ext cx="1453896" cy="1453896"/>
          </a:xfrm>
          <a:prstGeom prst="ellipse">
            <a:avLst/>
          </a:prstGeom>
          <a:solidFill>
            <a:srgbClr val="05130B"/>
          </a:solidFill>
          <a:ln w="31750">
            <a:solidFill>
              <a:srgbClr val="F5C84B"/>
            </a:solidFill>
            <a:prstDash val="solid"/>
          </a:ln>
        </p:spPr>
      </p:sp>
      <p:pic>
        <p:nvPicPr>
          <p:cNvPr id="7" name="Image 0" descr="preencoded.png">    </p:cNvPr>
          <p:cNvPicPr>
            <a:picLocks noChangeAspect="1"/>
          </p:cNvPicPr>
          <p:nvPr/>
        </p:nvPicPr>
        <p:blipFill>
          <a:blip r:embed="rId1"/>
          <a:stretch>
            <a:fillRect/>
          </a:stretch>
        </p:blipFill>
        <p:spPr>
          <a:xfrm>
            <a:off x="731520" y="685800"/>
            <a:ext cx="1325880" cy="1325880"/>
          </a:xfrm>
          <a:prstGeom prst="rect">
            <a:avLst/>
          </a:prstGeom>
        </p:spPr>
      </p:pic>
      <p:sp>
        <p:nvSpPr>
          <p:cNvPr id="8" name="Shape 5"/>
          <p:cNvSpPr/>
          <p:nvPr/>
        </p:nvSpPr>
        <p:spPr>
          <a:xfrm>
            <a:off x="2221992" y="621792"/>
            <a:ext cx="1453896" cy="1453896"/>
          </a:xfrm>
          <a:prstGeom prst="ellipse">
            <a:avLst/>
          </a:prstGeom>
          <a:solidFill>
            <a:srgbClr val="FBF7EA"/>
          </a:solidFill>
          <a:ln w="31750">
            <a:solidFill>
              <a:srgbClr val="F5C84B"/>
            </a:solidFill>
            <a:prstDash val="solid"/>
          </a:ln>
        </p:spPr>
      </p:sp>
      <p:pic>
        <p:nvPicPr>
          <p:cNvPr id="9" name="Image 1" descr="preencoded.png">    </p:cNvPr>
          <p:cNvPicPr>
            <a:picLocks noChangeAspect="1"/>
          </p:cNvPicPr>
          <p:nvPr/>
        </p:nvPicPr>
        <p:blipFill>
          <a:blip r:embed="rId2"/>
          <a:stretch>
            <a:fillRect/>
          </a:stretch>
        </p:blipFill>
        <p:spPr>
          <a:xfrm>
            <a:off x="2418588" y="818388"/>
            <a:ext cx="1060704" cy="1060704"/>
          </a:xfrm>
          <a:prstGeom prst="rect">
            <a:avLst/>
          </a:prstGeom>
        </p:spPr>
      </p:pic>
      <p:sp>
        <p:nvSpPr>
          <p:cNvPr id="10" name="Shape 6"/>
          <p:cNvSpPr/>
          <p:nvPr/>
        </p:nvSpPr>
        <p:spPr>
          <a:xfrm>
            <a:off x="8366760" y="640080"/>
            <a:ext cx="3337560" cy="1463040"/>
          </a:xfrm>
          <a:prstGeom prst="roundRect">
            <a:avLst>
              <a:gd name="adj" fmla="val 6250"/>
            </a:avLst>
          </a:prstGeom>
          <a:solidFill>
            <a:srgbClr val="0A1F14"/>
          </a:solidFill>
          <a:ln w="12700">
            <a:solidFill>
              <a:srgbClr val="C9A23A"/>
            </a:solidFill>
            <a:prstDash val="solid"/>
          </a:ln>
        </p:spPr>
      </p:sp>
      <p:sp>
        <p:nvSpPr>
          <p:cNvPr id="11" name="Text 7"/>
          <p:cNvSpPr/>
          <p:nvPr/>
        </p:nvSpPr>
        <p:spPr>
          <a:xfrm>
            <a:off x="8503920" y="731520"/>
            <a:ext cx="3108960" cy="1280160"/>
          </a:xfrm>
          <a:prstGeom prst="rect">
            <a:avLst/>
          </a:prstGeom>
          <a:noFill/>
          <a:ln/>
        </p:spPr>
        <p:txBody>
          <a:bodyPr wrap="square" rtlCol="0" anchor="t"/>
          <a:lstStyle/>
          <a:p>
            <a:pPr indent="0" marL="0">
              <a:buNone/>
            </a:pPr>
            <a:r>
              <a:rPr lang="en-US" sz="1100" b="1" spc="300" kern="0" dirty="0">
                <a:solidFill>
                  <a:srgbClr val="F5C84B"/>
                </a:solidFill>
                <a:latin typeface="Arial" pitchFamily="34" charset="0"/>
                <a:ea typeface="Arial" pitchFamily="34" charset="-122"/>
                <a:cs typeface="Arial" pitchFamily="34" charset="-120"/>
              </a:rPr>
              <a:t>DOCUMENT REFERENCE</a:t>
            </a:r>
            <a:endParaRPr lang="en-US" sz="1100" dirty="0"/>
          </a:p>
          <a:p>
            <a:pPr indent="0" marL="0">
              <a:buNone/>
            </a:pPr>
            <a:r>
              <a:rPr lang="en-US" sz="1400" b="1" dirty="0">
                <a:solidFill>
                  <a:srgbClr val="FFFFFF"/>
                </a:solidFill>
                <a:latin typeface="Arial" pitchFamily="34" charset="0"/>
                <a:ea typeface="Arial" pitchFamily="34" charset="-122"/>
                <a:cs typeface="Arial" pitchFamily="34" charset="-120"/>
              </a:rPr>
              <a:t>WFA/TC/WFA1208</a:t>
            </a:r>
            <a:endParaRPr lang="en-US" sz="1100" dirty="0"/>
          </a:p>
          <a:p>
            <a:pPr indent="0" marL="0">
              <a:buNone/>
            </a:pPr>
            <a:r>
              <a:rPr lang="en-US" sz="1000" dirty="0">
                <a:solidFill>
                  <a:srgbClr val="CFCFC7"/>
                </a:solidFill>
                <a:latin typeface="Arial" pitchFamily="34" charset="0"/>
                <a:ea typeface="Arial" pitchFamily="34" charset="-122"/>
                <a:cs typeface="Arial" pitchFamily="34" charset="-120"/>
              </a:rPr>
              <a:t>Issue 1  ·  2 November 2026</a:t>
            </a:r>
            <a:endParaRPr lang="en-US" sz="1100" dirty="0"/>
          </a:p>
          <a:p>
            <a:pPr indent="0" marL="0">
              <a:buNone/>
            </a:pPr>
            <a:r>
              <a:rPr lang="en-US" sz="1000" dirty="0">
                <a:solidFill>
                  <a:srgbClr val="CFCFC7"/>
                </a:solidFill>
                <a:latin typeface="Arial" pitchFamily="34" charset="0"/>
                <a:ea typeface="Arial" pitchFamily="34" charset="-122"/>
                <a:cs typeface="Arial" pitchFamily="34" charset="-120"/>
              </a:rPr>
              <a:t>Classification: OFFICIAL</a:t>
            </a:r>
            <a:endParaRPr lang="en-US" sz="1100" dirty="0"/>
          </a:p>
        </p:txBody>
      </p:sp>
      <p:sp>
        <p:nvSpPr>
          <p:cNvPr id="12" name="Text 8"/>
          <p:cNvSpPr/>
          <p:nvPr/>
        </p:nvSpPr>
        <p:spPr>
          <a:xfrm>
            <a:off x="731520" y="2331720"/>
            <a:ext cx="10058400" cy="384048"/>
          </a:xfrm>
          <a:prstGeom prst="rect">
            <a:avLst/>
          </a:prstGeom>
          <a:noFill/>
          <a:ln/>
        </p:spPr>
        <p:txBody>
          <a:bodyPr wrap="square" rtlCol="0" anchor="ctr"/>
          <a:lstStyle/>
          <a:p>
            <a:pPr indent="0" marL="0">
              <a:buNone/>
            </a:pPr>
            <a:r>
              <a:rPr lang="en-US" sz="1500" b="1" spc="600" kern="0" dirty="0">
                <a:solidFill>
                  <a:srgbClr val="F5C84B"/>
                </a:solidFill>
                <a:latin typeface="Arial" pitchFamily="34" charset="0"/>
                <a:ea typeface="Arial" pitchFamily="34" charset="-122"/>
                <a:cs typeface="Arial" pitchFamily="34" charset="-120"/>
              </a:rPr>
              <a:t>TRAINING CENTRE MODULE  ·  WFA1208</a:t>
            </a:r>
            <a:endParaRPr lang="en-US" sz="1500" dirty="0"/>
          </a:p>
        </p:txBody>
      </p:sp>
      <p:sp>
        <p:nvSpPr>
          <p:cNvPr id="13" name="Text 9"/>
          <p:cNvSpPr/>
          <p:nvPr/>
        </p:nvSpPr>
        <p:spPr>
          <a:xfrm>
            <a:off x="731520" y="2697480"/>
            <a:ext cx="10789920" cy="1600200"/>
          </a:xfrm>
          <a:prstGeom prst="rect">
            <a:avLst/>
          </a:prstGeom>
          <a:noFill/>
          <a:ln/>
        </p:spPr>
        <p:txBody>
          <a:bodyPr wrap="square" rtlCol="0" anchor="t">
            <a:normAutofit/>
          </a:bodyPr>
          <a:lstStyle/>
          <a:p>
            <a:pPr indent="0" marL="0">
              <a:buNone/>
            </a:pPr>
            <a:r>
              <a:rPr lang="en-US" sz="4600" b="1" spc="100" kern="0" dirty="0">
                <a:solidFill>
                  <a:srgbClr val="FFFFFF"/>
                </a:solidFill>
                <a:latin typeface="Georgia" pitchFamily="34" charset="0"/>
                <a:ea typeface="Georgia" pitchFamily="34" charset="-122"/>
                <a:cs typeface="Georgia" pitchFamily="34" charset="-120"/>
              </a:rPr>
              <a:t>DRAINAGE AND WET WEATHER MANAGEMENT</a:t>
            </a:r>
            <a:endParaRPr lang="en-US" sz="4600" dirty="0"/>
          </a:p>
        </p:txBody>
      </p:sp>
      <p:sp>
        <p:nvSpPr>
          <p:cNvPr id="14" name="Shape 10"/>
          <p:cNvSpPr/>
          <p:nvPr/>
        </p:nvSpPr>
        <p:spPr>
          <a:xfrm>
            <a:off x="749808" y="4343400"/>
            <a:ext cx="1463040" cy="64008"/>
          </a:xfrm>
          <a:prstGeom prst="rect">
            <a:avLst/>
          </a:prstGeom>
          <a:solidFill>
            <a:srgbClr val="F5C84B"/>
          </a:solidFill>
          <a:ln/>
        </p:spPr>
      </p:sp>
      <p:sp>
        <p:nvSpPr>
          <p:cNvPr id="15" name="Text 11"/>
          <p:cNvSpPr/>
          <p:nvPr/>
        </p:nvSpPr>
        <p:spPr>
          <a:xfrm>
            <a:off x="731520" y="4480560"/>
            <a:ext cx="10789920" cy="384048"/>
          </a:xfrm>
          <a:prstGeom prst="rect">
            <a:avLst/>
          </a:prstGeom>
          <a:noFill/>
          <a:ln/>
        </p:spPr>
        <p:txBody>
          <a:bodyPr wrap="square" rtlCol="0" anchor="ctr">
            <a:normAutofit/>
          </a:bodyPr>
          <a:lstStyle/>
          <a:p>
            <a:pPr indent="0" marL="0">
              <a:buNone/>
            </a:pPr>
            <a:r>
              <a:rPr lang="en-US" sz="1500" dirty="0">
                <a:solidFill>
                  <a:srgbClr val="CFCFC7"/>
                </a:solidFill>
                <a:latin typeface="Arial" pitchFamily="34" charset="0"/>
                <a:ea typeface="Arial" pitchFamily="34" charset="-122"/>
                <a:cs typeface="Arial" pitchFamily="34" charset="-120"/>
              </a:rPr>
              <a:t>Ground &amp; Pitch Preparation    •    Intermediate    •    About 35 minutes    •    7 lessons    •    12-question test</a:t>
            </a:r>
            <a:endParaRPr lang="en-US" sz="1500" dirty="0"/>
          </a:p>
        </p:txBody>
      </p:sp>
      <p:sp>
        <p:nvSpPr>
          <p:cNvPr id="16" name="Text 12"/>
          <p:cNvSpPr/>
          <p:nvPr/>
        </p:nvSpPr>
        <p:spPr>
          <a:xfrm>
            <a:off x="731520" y="4892040"/>
            <a:ext cx="10424160" cy="777240"/>
          </a:xfrm>
          <a:prstGeom prst="rect">
            <a:avLst/>
          </a:prstGeom>
          <a:noFill/>
          <a:ln/>
        </p:spPr>
        <p:txBody>
          <a:bodyPr wrap="square" rtlCol="0" anchor="ctr">
            <a:normAutofit/>
          </a:bodyPr>
          <a:lstStyle/>
          <a:p>
            <a:pPr indent="0" marL="0">
              <a:buNone/>
            </a:pPr>
            <a:r>
              <a:rPr lang="en-US" sz="1500" i="1" dirty="0">
                <a:solidFill>
                  <a:srgbClr val="F4F4F0"/>
                </a:solidFill>
                <a:latin typeface="Georgia" pitchFamily="34" charset="0"/>
                <a:ea typeface="Georgia" pitchFamily="34" charset="-122"/>
                <a:cs typeface="Georgia" pitchFamily="34" charset="-120"/>
              </a:rPr>
              <a:t>Learn how water leaves a cricket ground, how aeration and drains help, and how to get play back on safely after rain.</a:t>
            </a:r>
            <a:endParaRPr lang="en-US" sz="1500" dirty="0"/>
          </a:p>
        </p:txBody>
      </p:sp>
      <p:sp>
        <p:nvSpPr>
          <p:cNvPr id="17" name="Shape 13"/>
          <p:cNvSpPr/>
          <p:nvPr/>
        </p:nvSpPr>
        <p:spPr>
          <a:xfrm>
            <a:off x="0" y="6035040"/>
            <a:ext cx="12188952" cy="822960"/>
          </a:xfrm>
          <a:prstGeom prst="rect">
            <a:avLst/>
          </a:prstGeom>
          <a:solidFill>
            <a:srgbClr val="05130B"/>
          </a:solidFill>
          <a:ln/>
        </p:spPr>
      </p:sp>
      <p:sp>
        <p:nvSpPr>
          <p:cNvPr id="18" name="Shape 14"/>
          <p:cNvSpPr/>
          <p:nvPr/>
        </p:nvSpPr>
        <p:spPr>
          <a:xfrm>
            <a:off x="0" y="5998464"/>
            <a:ext cx="12188952" cy="45720"/>
          </a:xfrm>
          <a:prstGeom prst="rect">
            <a:avLst/>
          </a:prstGeom>
          <a:solidFill>
            <a:srgbClr val="F5C84B"/>
          </a:solidFill>
          <a:ln/>
        </p:spPr>
      </p:sp>
      <p:sp>
        <p:nvSpPr>
          <p:cNvPr id="19" name="Text 15"/>
          <p:cNvSpPr/>
          <p:nvPr/>
        </p:nvSpPr>
        <p:spPr>
          <a:xfrm>
            <a:off x="731520" y="6144768"/>
            <a:ext cx="10972800" cy="457200"/>
          </a:xfrm>
          <a:prstGeom prst="rect">
            <a:avLst/>
          </a:prstGeom>
          <a:noFill/>
          <a:ln/>
        </p:spPr>
        <p:txBody>
          <a:bodyPr wrap="square" rtlCol="0" anchor="ctr"/>
          <a:lstStyle/>
          <a:p>
            <a:pPr indent="0" marL="0">
              <a:buNone/>
            </a:pPr>
            <a:r>
              <a:rPr lang="en-US" sz="1100" b="1" spc="200" kern="0" dirty="0">
                <a:solidFill>
                  <a:srgbClr val="34D67F"/>
                </a:solidFill>
                <a:latin typeface="Arial" pitchFamily="34" charset="0"/>
                <a:ea typeface="Arial" pitchFamily="34" charset="-122"/>
                <a:cs typeface="Arial" pitchFamily="34" charset="-120"/>
              </a:rPr>
              <a:t>WINN FAMILY T-20 LEAGUE  ·  OPERATING UNDER THE AUTHORITY OF THE WINN FAMILY ASSOCIATION</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DOCUMENT CONTROL</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AUTHORISATION &amp; MODULE DETAILS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graphicFrame>
        <p:nvGraphicFramePr>
          <p:cNvPr id="3" name="Table 0"/>
          <p:cNvGraphicFramePr>
            <a:graphicFrameLocks noGrp="1"/>
          </p:cNvGraphicFramePr>
          <p:nvPr>
            <p:extLst>
              <p:ext uri="{D42A27DB-BD31-4B8C-83A1-F6EECF244321}">
                <p14:modId xmlns:p14="http://schemas.microsoft.com/office/powerpoint/2010/main" val="1579011935"/>
              </p:ext>
            </p:extLst>
          </p:nvPr>
        </p:nvGraphicFramePr>
        <p:xfrm>
          <a:off x="548640" y="1828800"/>
          <a:ext cx="11064240" cy="914400"/>
        </p:xfrm>
        <a:graphic>
          <a:graphicData uri="http://schemas.openxmlformats.org/drawingml/2006/table">
            <a:tbl>
              <a:tblPr/>
              <a:tblGrid>
                <a:gridCol w="2377440"/>
                <a:gridCol w="8686800"/>
              </a:tblGrid>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MODULE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b="1" dirty="0">
                          <a:solidFill>
                            <a:srgbClr val="FFFFFF"/>
                          </a:solidFill>
                          <a:latin typeface="Arial" pitchFamily="34" charset="0"/>
                          <a:ea typeface="Arial" pitchFamily="34" charset="-122"/>
                          <a:cs typeface="Arial" pitchFamily="34" charset="-120"/>
                        </a:rPr>
                        <a:t>WFA1208 Drainage and Wet Weather Management</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REFERENCE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WFA/TC/WFA1208  ·  Issue 1</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DISCIPLINE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Ground &amp; Pitch Preparation  ·  Intermediate  ·  About 35 minutes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ASSESSMENT</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12 questions · 80% to pass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REQUIRED FIRST</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WFA1206 Soil, Moisture and Surface Conditions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ISSUING BODY</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Winn Family Association — Training Centre</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AUTHORISED BY</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Alex Winn, League Founder &amp; Director</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AWARD</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 certificate of completion on a pass (a WFA award, not an external qualification)</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bl>
          </a:graphicData>
        </a:graphic>
      </p:graphicFrame>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MODULE OVERVIEW</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ABOUT THIS MODULE</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67512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31520" y="1965960"/>
            <a:ext cx="6309360" cy="4023360"/>
          </a:xfrm>
          <a:prstGeom prst="rect">
            <a:avLst/>
          </a:prstGeom>
          <a:noFill/>
          <a:ln/>
        </p:spPr>
        <p:txBody>
          <a:bodyPr wrap="square" rtlCol="0" anchor="t">
            <a:normAutofit/>
          </a:bodyPr>
          <a:lstStyle/>
          <a:p>
            <a:pPr indent="0" marL="0">
              <a:buNone/>
            </a:pPr>
            <a:r>
              <a:rPr lang="en-US" sz="1300" dirty="0">
                <a:solidFill>
                  <a:srgbClr val="F4F4F0"/>
                </a:solidFill>
                <a:latin typeface="Arial" pitchFamily="34" charset="0"/>
                <a:ea typeface="Arial" pitchFamily="34" charset="-122"/>
                <a:cs typeface="Arial" pitchFamily="34" charset="-120"/>
              </a:rPr>
              <a:t>WFA1208 – Drainage and Wet Weather Management explains how a cricket ground copes with rain. You will learn about surface and sub-surface drainage, compaction and aeration, how to identify problem areas, the tools used to remove surface water, and how the ground team supports umpires in getting play restarted safely after rain. This is a WFA award, not an ECB qualification: for recognised groundsmanship training see the ECB's groundsmanship resources and courses (including its TS4 pitch and outfield guidance), and the ICC's pitch-curation guidance.</a:t>
            </a:r>
            <a:endParaRPr lang="en-US" sz="13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300" dirty="0"/>
          </a:p>
          <a:p>
            <a:pPr indent="0" marL="0">
              <a:buNone/>
            </a:pPr>
            <a:r>
              <a:rPr lang="en-US" sz="1300" dirty="0">
                <a:solidFill>
                  <a:srgbClr val="F4F4F0"/>
                </a:solidFill>
                <a:latin typeface="Arial" pitchFamily="34" charset="0"/>
                <a:ea typeface="Arial" pitchFamily="34" charset="-122"/>
                <a:cs typeface="Arial" pitchFamily="34" charset="-120"/>
              </a:rPr>
              <a:t>The module is for members who have completed WFA1206 and want to help when the weather turns. Aeration machinery and water removal equipment must only be used by trained and authorised people, and any major drainage work needs professional advice. This module is not a substitute for accredited training. Completing it earns the WFA Wet Weather Response recognition.</a:t>
            </a:r>
            <a:endParaRPr lang="en-US" sz="1300" dirty="0"/>
          </a:p>
        </p:txBody>
      </p:sp>
      <p:sp>
        <p:nvSpPr>
          <p:cNvPr id="8" name="Shape 6"/>
          <p:cNvSpPr/>
          <p:nvPr/>
        </p:nvSpPr>
        <p:spPr>
          <a:xfrm>
            <a:off x="7406640" y="1828800"/>
            <a:ext cx="4206240" cy="4297680"/>
          </a:xfrm>
          <a:prstGeom prst="roundRect">
            <a:avLst>
              <a:gd name="adj" fmla="val 2174"/>
            </a:avLst>
          </a:prstGeom>
          <a:solidFill>
            <a:srgbClr val="0A1F14"/>
          </a:solidFill>
          <a:ln w="12700">
            <a:solidFill>
              <a:srgbClr val="C9A23A"/>
            </a:solidFill>
            <a:prstDash val="solid"/>
          </a:ln>
        </p:spPr>
      </p:sp>
      <p:sp>
        <p:nvSpPr>
          <p:cNvPr id="9" name="Text 7"/>
          <p:cNvSpPr/>
          <p:nvPr/>
        </p:nvSpPr>
        <p:spPr>
          <a:xfrm>
            <a:off x="7589520" y="1965960"/>
            <a:ext cx="384048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WHAT YOU'LL GET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Your WFA1208 Drainage and Wet Weather Management Badge</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Awarded upon successfully completing the WFA1208 Drainage and Wet Weather Management training module, recognising your knowledge of drainage, aeration and safe wet weather response at Winnston Park.</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Your Certificate of Completion</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Official certification confirming you have successfully completed the WFA1208 Drainage and Wet Weather Management course and met all required training standards.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WFA Wet Weather Response Recognition</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Recognises your knowledge of drainage and wet weather management, helping the ground team get cricket back on safely after rain.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WE ARE HERE TO HELP</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NEED HELP? JUST ASK</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3566160" cy="4297680"/>
          </a:xfrm>
          <a:prstGeom prst="roundRect">
            <a:avLst>
              <a:gd name="adj" fmla="val 2564"/>
            </a:avLst>
          </a:prstGeom>
          <a:solidFill>
            <a:srgbClr val="0D5C32"/>
          </a:solidFill>
          <a:ln w="12700">
            <a:solidFill>
              <a:srgbClr val="C9A23A"/>
            </a:solidFill>
            <a:prstDash val="solid"/>
          </a:ln>
        </p:spPr>
      </p:sp>
      <p:sp>
        <p:nvSpPr>
          <p:cNvPr id="7" name="Text 5"/>
          <p:cNvSpPr/>
          <p:nvPr/>
        </p:nvSpPr>
        <p:spPr>
          <a:xfrm>
            <a:off x="73152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DURING THE SESSION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Put your hand up or ask your coach — there is no such thing as a silly question.</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Finding it hard, or too easy? Ask — every activity can be made easier or harder.</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Hurt, unwell or feeling dizzy? Stop, sit out and tell a coach straight away.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Need water, a break or the toilet? Just let a coach know.</a:t>
            </a:r>
            <a:endParaRPr lang="en-US" sz="1100" dirty="0"/>
          </a:p>
        </p:txBody>
      </p:sp>
      <p:sp>
        <p:nvSpPr>
          <p:cNvPr id="8" name="Shape 6"/>
          <p:cNvSpPr/>
          <p:nvPr/>
        </p:nvSpPr>
        <p:spPr>
          <a:xfrm>
            <a:off x="4297680" y="1828800"/>
            <a:ext cx="3566160" cy="4297680"/>
          </a:xfrm>
          <a:prstGeom prst="roundRect">
            <a:avLst>
              <a:gd name="adj" fmla="val 2564"/>
            </a:avLst>
          </a:prstGeom>
          <a:solidFill>
            <a:srgbClr val="0B1A12"/>
          </a:solidFill>
          <a:ln w="12700">
            <a:solidFill>
              <a:srgbClr val="F2B01E"/>
            </a:solidFill>
            <a:prstDash val="solid"/>
          </a:ln>
        </p:spPr>
      </p:sp>
      <p:sp>
        <p:nvSpPr>
          <p:cNvPr id="9" name="Text 7"/>
          <p:cNvSpPr/>
          <p:nvPr/>
        </p:nvSpPr>
        <p:spPr>
          <a:xfrm>
            <a:off x="4480560" y="1965960"/>
            <a:ext cx="3200400" cy="4023360"/>
          </a:xfrm>
          <a:prstGeom prst="rect">
            <a:avLst/>
          </a:prstGeom>
          <a:noFill/>
          <a:ln/>
        </p:spPr>
        <p:txBody>
          <a:bodyPr wrap="square" rtlCol="0" anchor="t">
            <a:normAutofit/>
          </a:bodyPr>
          <a:lstStyle/>
          <a:p>
            <a:pPr indent="0" marL="0">
              <a:buNone/>
            </a:pPr>
            <a:r>
              <a:rPr lang="en-US" sz="1100" b="1" spc="300" kern="0" dirty="0">
                <a:solidFill>
                  <a:srgbClr val="F2B01E"/>
                </a:solidFill>
                <a:latin typeface="Arial" pitchFamily="34" charset="0"/>
                <a:ea typeface="Arial" pitchFamily="34" charset="-122"/>
                <a:cs typeface="Arial" pitchFamily="34" charset="-120"/>
              </a:rPr>
              <a:t>WORRIED ABOUT SOMETHING?</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If anything or anyone makes you feel unsafe or upset, tell your coach or the Welfare Officer — the same day.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You can also report a concern online at winnfamilyleague.com/association/safeguarding.</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In an emergency, call 999.</a:t>
            </a:r>
            <a:endParaRPr lang="en-US" sz="1100" dirty="0"/>
          </a:p>
        </p:txBody>
      </p:sp>
      <p:sp>
        <p:nvSpPr>
          <p:cNvPr id="10" name="Shape 8"/>
          <p:cNvSpPr/>
          <p:nvPr/>
        </p:nvSpPr>
        <p:spPr>
          <a:xfrm>
            <a:off x="8046720" y="1828800"/>
            <a:ext cx="3566160" cy="4297680"/>
          </a:xfrm>
          <a:prstGeom prst="roundRect">
            <a:avLst>
              <a:gd name="adj" fmla="val 2564"/>
            </a:avLst>
          </a:prstGeom>
          <a:solidFill>
            <a:srgbClr val="10241A"/>
          </a:solidFill>
          <a:ln w="12700">
            <a:solidFill>
              <a:srgbClr val="C9A23A"/>
            </a:solidFill>
            <a:prstDash val="solid"/>
          </a:ln>
        </p:spPr>
      </p:sp>
      <p:sp>
        <p:nvSpPr>
          <p:cNvPr id="11" name="Text 9"/>
          <p:cNvSpPr/>
          <p:nvPr/>
        </p:nvSpPr>
        <p:spPr>
          <a:xfrm>
            <a:off x="8229600" y="1965960"/>
            <a:ext cx="320040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AFTER THE SESSION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Questions about today? Email info@winnfamilyleague.com.</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Your certificates, progress and feedback form are in the members' area — winnfamilyleague.com/my.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Free one-to-one coaching for league members, any day 9am–6pm.</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YOUR LEARNING PATHWAY</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WHERE THIS MODULE FITS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3566160" cy="4297680"/>
          </a:xfrm>
          <a:prstGeom prst="roundRect">
            <a:avLst>
              <a:gd name="adj" fmla="val 2564"/>
            </a:avLst>
          </a:prstGeom>
          <a:solidFill>
            <a:srgbClr val="10241A"/>
          </a:solidFill>
          <a:ln w="12700">
            <a:solidFill>
              <a:srgbClr val="C9A23A"/>
            </a:solidFill>
            <a:prstDash val="solid"/>
          </a:ln>
        </p:spPr>
      </p:sp>
      <p:sp>
        <p:nvSpPr>
          <p:cNvPr id="7" name="Text 5"/>
          <p:cNvSpPr/>
          <p:nvPr/>
        </p:nvSpPr>
        <p:spPr>
          <a:xfrm>
            <a:off x="731520" y="1965960"/>
            <a:ext cx="320040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REQUIRED FIRST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WFA1206 Soil, Moisture and Surface Conditions</a:t>
            </a:r>
            <a:endParaRPr lang="en-US" sz="1100" dirty="0"/>
          </a:p>
        </p:txBody>
      </p:sp>
      <p:sp>
        <p:nvSpPr>
          <p:cNvPr id="8" name="Shape 6"/>
          <p:cNvSpPr/>
          <p:nvPr/>
        </p:nvSpPr>
        <p:spPr>
          <a:xfrm>
            <a:off x="4297680" y="1828800"/>
            <a:ext cx="3566160" cy="4297680"/>
          </a:xfrm>
          <a:prstGeom prst="roundRect">
            <a:avLst>
              <a:gd name="adj" fmla="val 2564"/>
            </a:avLst>
          </a:prstGeom>
          <a:solidFill>
            <a:srgbClr val="10241A"/>
          </a:solidFill>
          <a:ln w="12700">
            <a:solidFill>
              <a:srgbClr val="0D5C32"/>
            </a:solidFill>
            <a:prstDash val="solid"/>
          </a:ln>
        </p:spPr>
      </p:sp>
      <p:sp>
        <p:nvSpPr>
          <p:cNvPr id="9" name="Text 7"/>
          <p:cNvSpPr/>
          <p:nvPr/>
        </p:nvSpPr>
        <p:spPr>
          <a:xfrm>
            <a:off x="448056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RECOMMENDED PREPARATION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50" i="1" dirty="0">
                <a:solidFill>
                  <a:srgbClr val="CFCFC7"/>
                </a:solidFill>
                <a:latin typeface="Arial" pitchFamily="34" charset="0"/>
                <a:ea typeface="Arial" pitchFamily="34" charset="-122"/>
                <a:cs typeface="Arial" pitchFamily="34" charset="-120"/>
              </a:rPr>
              <a:t>No extra preparation needed.</a:t>
            </a:r>
            <a:endParaRPr lang="en-US" sz="1100" dirty="0"/>
          </a:p>
        </p:txBody>
      </p:sp>
      <p:sp>
        <p:nvSpPr>
          <p:cNvPr id="10" name="Shape 8"/>
          <p:cNvSpPr/>
          <p:nvPr/>
        </p:nvSpPr>
        <p:spPr>
          <a:xfrm>
            <a:off x="8046720" y="1828800"/>
            <a:ext cx="3566160" cy="4297680"/>
          </a:xfrm>
          <a:prstGeom prst="roundRect">
            <a:avLst>
              <a:gd name="adj" fmla="val 2564"/>
            </a:avLst>
          </a:prstGeom>
          <a:solidFill>
            <a:srgbClr val="10241A"/>
          </a:solidFill>
          <a:ln w="12700">
            <a:solidFill>
              <a:srgbClr val="16C265"/>
            </a:solidFill>
            <a:prstDash val="solid"/>
          </a:ln>
        </p:spPr>
      </p:sp>
      <p:sp>
        <p:nvSpPr>
          <p:cNvPr id="11" name="Text 9"/>
          <p:cNvSpPr/>
          <p:nvPr/>
        </p:nvSpPr>
        <p:spPr>
          <a:xfrm>
            <a:off x="822960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THIS MODULE UNLOCKS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50" i="1" dirty="0">
                <a:solidFill>
                  <a:srgbClr val="CFCFC7"/>
                </a:solidFill>
                <a:latin typeface="Arial" pitchFamily="34" charset="0"/>
                <a:ea typeface="Arial" pitchFamily="34" charset="-122"/>
                <a:cs typeface="Arial" pitchFamily="34" charset="-120"/>
              </a:rPr>
              <a:t>The next stage of your pathway.</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6949440" y="-1463040"/>
            <a:ext cx="7315200" cy="7315200"/>
          </a:xfrm>
          <a:prstGeom prst="ellipse">
            <a:avLst/>
          </a:prstGeom>
          <a:solidFill>
            <a:srgbClr val="14A659">
              <a:alpha val="40000"/>
            </a:srgbClr>
          </a:solidFill>
          <a:ln/>
        </p:spPr>
      </p:sp>
      <p:sp>
        <p:nvSpPr>
          <p:cNvPr id="3" name="Text 1"/>
          <p:cNvSpPr/>
          <p:nvPr/>
        </p:nvSpPr>
        <p:spPr>
          <a:xfrm>
            <a:off x="640080" y="1097280"/>
            <a:ext cx="4114800" cy="2103120"/>
          </a:xfrm>
          <a:prstGeom prst="rect">
            <a:avLst/>
          </a:prstGeom>
          <a:noFill/>
          <a:ln/>
        </p:spPr>
        <p:txBody>
          <a:bodyPr wrap="square" rtlCol="0" anchor="ctr"/>
          <a:lstStyle/>
          <a:p>
            <a:pPr indent="0" marL="0">
              <a:buNone/>
            </a:pPr>
            <a:r>
              <a:rPr lang="en-US" sz="13000" b="1" dirty="0">
                <a:solidFill>
                  <a:srgbClr val="F5C84B"/>
                </a:solidFill>
                <a:latin typeface="Georgia" pitchFamily="34" charset="0"/>
                <a:ea typeface="Georgia" pitchFamily="34" charset="-122"/>
                <a:cs typeface="Georgia" pitchFamily="34" charset="-120"/>
              </a:rPr>
              <a:t>07</a:t>
            </a:r>
            <a:endParaRPr lang="en-US" sz="13000" dirty="0"/>
          </a:p>
        </p:txBody>
      </p:sp>
      <p:sp>
        <p:nvSpPr>
          <p:cNvPr id="4" name="Shape 2"/>
          <p:cNvSpPr/>
          <p:nvPr/>
        </p:nvSpPr>
        <p:spPr>
          <a:xfrm>
            <a:off x="685800" y="3291840"/>
            <a:ext cx="2011680" cy="73152"/>
          </a:xfrm>
          <a:prstGeom prst="rect">
            <a:avLst/>
          </a:prstGeom>
          <a:solidFill>
            <a:srgbClr val="F5C84B"/>
          </a:solidFill>
          <a:ln/>
        </p:spPr>
      </p:sp>
      <p:sp>
        <p:nvSpPr>
          <p:cNvPr id="5" name="Text 3"/>
          <p:cNvSpPr/>
          <p:nvPr/>
        </p:nvSpPr>
        <p:spPr>
          <a:xfrm>
            <a:off x="640080" y="3520440"/>
            <a:ext cx="10515600" cy="914400"/>
          </a:xfrm>
          <a:prstGeom prst="rect">
            <a:avLst/>
          </a:prstGeom>
          <a:noFill/>
          <a:ln/>
        </p:spPr>
        <p:txBody>
          <a:bodyPr wrap="square" rtlCol="0" anchor="ctr"/>
          <a:lstStyle/>
          <a:p>
            <a:pPr indent="0" marL="0">
              <a:buNone/>
            </a:pPr>
            <a:r>
              <a:rPr lang="en-US" sz="4000" b="1" spc="200" kern="0" dirty="0">
                <a:solidFill>
                  <a:srgbClr val="FFFFFF"/>
                </a:solidFill>
                <a:latin typeface="Georgia" pitchFamily="34" charset="0"/>
                <a:ea typeface="Georgia" pitchFamily="34" charset="-122"/>
                <a:cs typeface="Georgia" pitchFamily="34" charset="-120"/>
              </a:rPr>
              <a:t>THE LESSONS</a:t>
            </a:r>
            <a:endParaRPr lang="en-US" sz="4000" dirty="0"/>
          </a:p>
        </p:txBody>
      </p:sp>
      <p:sp>
        <p:nvSpPr>
          <p:cNvPr id="6" name="Text 4"/>
          <p:cNvSpPr/>
          <p:nvPr/>
        </p:nvSpPr>
        <p:spPr>
          <a:xfrm>
            <a:off x="658368" y="4434840"/>
            <a:ext cx="8686800" cy="1463040"/>
          </a:xfrm>
          <a:prstGeom prst="rect">
            <a:avLst/>
          </a:prstGeom>
          <a:noFill/>
          <a:ln/>
        </p:spPr>
        <p:txBody>
          <a:bodyPr wrap="square" rtlCol="0" anchor="t">
            <a:normAutofit/>
          </a:bodyPr>
          <a:lstStyle/>
          <a:p>
            <a:pPr indent="0" marL="0">
              <a:buNone/>
            </a:pPr>
            <a:r>
              <a:rPr lang="en-US" sz="1400" dirty="0">
                <a:solidFill>
                  <a:srgbClr val="F4F4F0"/>
                </a:solidFill>
                <a:latin typeface="Arial" pitchFamily="34" charset="0"/>
                <a:ea typeface="Arial" pitchFamily="34" charset="-122"/>
                <a:cs typeface="Arial" pitchFamily="34" charset="-120"/>
              </a:rPr>
              <a:t>1. How Water Leaves a Ground   ·   2. Compaction and Why It Matters   ·   3. Aeration   ·   4. Identifying Problem Areas   ·   5. Removing Surface Water   ·   6. Getting Play Back On   ·   7. Safety in Wet Weather</a:t>
            </a:r>
            <a:endParaRPr lang="en-US" sz="1400" dirty="0"/>
          </a:p>
        </p:txBody>
      </p:sp>
      <p:sp>
        <p:nvSpPr>
          <p:cNvPr id="7" name="Shape 5"/>
          <p:cNvSpPr/>
          <p:nvPr/>
        </p:nvSpPr>
        <p:spPr>
          <a:xfrm>
            <a:off x="9582912" y="4507992"/>
            <a:ext cx="950976" cy="950976"/>
          </a:xfrm>
          <a:prstGeom prst="ellipse">
            <a:avLst/>
          </a:prstGeom>
          <a:solidFill>
            <a:srgbClr val="05130B"/>
          </a:solidFill>
          <a:ln w="31750">
            <a:solidFill>
              <a:srgbClr val="F5C84B"/>
            </a:solidFill>
            <a:prstDash val="solid"/>
          </a:ln>
        </p:spPr>
      </p:sp>
      <p:pic>
        <p:nvPicPr>
          <p:cNvPr id="8" name="Image 0" descr="preencoded.png">    </p:cNvPr>
          <p:cNvPicPr>
            <a:picLocks noChangeAspect="1"/>
          </p:cNvPicPr>
          <p:nvPr/>
        </p:nvPicPr>
        <p:blipFill>
          <a:blip r:embed="rId1"/>
          <a:stretch>
            <a:fillRect/>
          </a:stretch>
        </p:blipFill>
        <p:spPr>
          <a:xfrm>
            <a:off x="9646920" y="4572000"/>
            <a:ext cx="822960" cy="822960"/>
          </a:xfrm>
          <a:prstGeom prst="rect">
            <a:avLst/>
          </a:prstGeom>
        </p:spPr>
      </p:pic>
      <p:sp>
        <p:nvSpPr>
          <p:cNvPr id="9" name="Shape 6"/>
          <p:cNvSpPr/>
          <p:nvPr/>
        </p:nvSpPr>
        <p:spPr>
          <a:xfrm>
            <a:off x="10588752" y="4507992"/>
            <a:ext cx="950976" cy="950976"/>
          </a:xfrm>
          <a:prstGeom prst="ellipse">
            <a:avLst/>
          </a:prstGeom>
          <a:solidFill>
            <a:srgbClr val="FBF7EA"/>
          </a:solidFill>
          <a:ln w="31750">
            <a:solidFill>
              <a:srgbClr val="F5C84B"/>
            </a:solidFill>
            <a:prstDash val="solid"/>
          </a:ln>
        </p:spPr>
      </p:sp>
      <p:pic>
        <p:nvPicPr>
          <p:cNvPr id="10" name="Image 1" descr="preencoded.png">    </p:cNvPr>
          <p:cNvPicPr>
            <a:picLocks noChangeAspect="1"/>
          </p:cNvPicPr>
          <p:nvPr/>
        </p:nvPicPr>
        <p:blipFill>
          <a:blip r:embed="rId2"/>
          <a:stretch>
            <a:fillRect/>
          </a:stretch>
        </p:blipFill>
        <p:spPr>
          <a:xfrm>
            <a:off x="10735056" y="4654296"/>
            <a:ext cx="658368" cy="658368"/>
          </a:xfrm>
          <a:prstGeom prst="rect">
            <a:avLst/>
          </a:prstGeom>
        </p:spPr>
      </p:pic>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1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HOW WATER LEAVES A GROUND</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Surface run-off along gentle falls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Infiltration through the root zone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Pipes, slit drains and sand bands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Evaporation and the grass itself</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the routes water takes on a cricket ground. Some runs off the surface, guided by gentle falls in the levels towards the boundary. Some soaks into the soil and moves down through the root zone. Where the natural soil drains poorly, installed drainage such as pipes, slit drains or sand bands carries the water away to an outlet. Some returns to the air through evaporation and the grass itself. A good ground uses all of these. When one fails, for example when the surface is compacted or a drain outlet is blocked, water sits on the surface and play is lost.</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2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COMPACTION AND WHY IT MATTERS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Traffic squeezes out air spaces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Water then sits on the surface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Wanted on the square, a problem on the outfield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Look near gates and walkways</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about compaction, the most common cause of a wet outfield. Feet, vehicles and machinery, especially in wet conditions, press soil particles together and squeeze out the air spaces that water needs to pass through. The result is a surface that stays wet, grass with shallow roots, and moss or weeds. On the square some compaction is wanted, but on the outfield it is the enemy. Keeping vehicles off wet ground, varying routes, and relieving compaction through aeration are the key responses. Compacted areas are often near gates, sightscreens and the walkway to the square.</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3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AERATION</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Holes let air and water move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Solid, slit, hollow and deep tines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Square aeration mostly outside the season</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Machinery only by trained operators</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how aeration helps drainage. Aeration means making holes or fissures in the soil so air and water can move. Solid tines and slits are used regularly on outfields to keep channels open, while hollow tines remove cores and can help with thatch. Deep tine machines relieve compaction lower down. On the square, aeration is mainly done outside the playing season, as part of renovation, so that the pitches are not weakened. Aeration is done when the soil is moist enough for the tines to penetrate but not so wet that the machine causes damage. All aeration machinery requires training and authorisation.</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4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IDENTIFYING PROBLEM AREAS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Note where water stands and for how long</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Moss, rushes and soft patches are warnings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Keep outlets and ditches clear</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Map problem areas for the committee</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how to spot drainage problems. After heavy rain, walk the ground and note where water stands, how long it takes to clear, and whether the same areas are always worst. Look for moss, soft patches, rushes or black layers in the soil, which all suggest poor drainage. Check that drain outlets and ditches are clear and that gullies are not blocked with leaves. Mark the problem areas on a simple plan of the ground. This information helps the committee decide where aeration is needed or whether professional advice on drainage is worthwhile.</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5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REMOVING SURFACE WATER</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Squeegees and brushes move water away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Water removers soak up standing water</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Drying materials on footholds as umpires direct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Never let cover water run onto the square</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the tools used to remove surface water. Squeegees and brushes push water off the covers and away from the square. Sponge or roller water removers, sometimes known by trade names, soak up standing water and release it away from the playing area. Sawdust or drying materials may be used on bowlers' run-ups and footholds to improve grip, under the umpires' direction. Never brush water from the covers onto the square, and lift covers carefully so water runs off the edge away from the pitch. Work methodically, starting with the areas that matter most for play to resume.</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6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GETTING PLAY BACK ON</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Umpires decide fitness for play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Remove covers and water efficiently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Keep umpires informed honestly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Check WFA regulations for reduced overs</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how the ground team supports a restart after rain. Under the Laws, the umpires decide whether conditions are fit for play, considering safety of the players above all. The ground team's job is to give them the best chance by removing covers efficiently, clearing water and making run-ups and footholds safe. Keep the umpires informed of progress and be honest about problem areas. In a Twenty20 match, overs may be reduced under the competition's rules, so time matters, but rushing that leads to a dangerous surface helps nobody. Check the WFA competition regulations for reduced-overs rules.</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7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SAFETY IN WET WEATHER</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Wet surfaces are slippery, wear good grip</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Move water-laden covers as a team</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Stop work in thunder and lightning</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Machinery can slide on wet ground</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to stay safe while working in the wet. Wet grass and covers are slippery, so wear footwear with good grip and move carefully. Covers full of water are very heavy, so move them as a team and never alone. Never use electrical equipment in standing water, and stop all outdoor work if there is thunder or lightning, sheltering in a building rather than under trees. Machinery can slide on wet slopes, and should only be used when the operator judges it safe. Look after yourself, as cold, wet volunteers make mistakes.</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FURTHER LEARNING</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REFERENCE VIDEOS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1106424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10607040" cy="4023360"/>
          </a:xfrm>
          <a:prstGeom prst="rect">
            <a:avLst/>
          </a:prstGeom>
          <a:noFill/>
          <a:ln/>
        </p:spPr>
        <p:txBody>
          <a:bodyPr wrap="square" rtlCol="0" anchor="t">
            <a:normAutofit/>
          </a:bodyPr>
          <a:lstStyle/>
          <a:p>
            <a:pPr indent="0" marL="0">
              <a:buNone/>
            </a:pPr>
            <a:r>
              <a:rPr lang="en-US" sz="1500" b="1" u="sng" dirty="0">
                <a:solidFill>
                  <a:srgbClr val="FFFFFF"/>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Sports Field Drainage System Explained | TekBerry’s Modern Water Management Design</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TekBerry — Explains how piped and slit drainage move water off a sports field.  ·  https://www.youtube.com/watch?v=BJJDkTYPuEw</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a:p>
            <a:pPr indent="0" marL="0">
              <a:buNone/>
            </a:pPr>
            <a:r>
              <a:rPr lang="en-US" sz="1500" b="1" u="sng" dirty="0">
                <a:solidFill>
                  <a:srgbClr val="FFFFFF"/>
                </a:solidFill>
                <a:latin typeface="Arial" pitchFamily="34" charset="0"/>
                <a:ea typeface="Arial" pitchFamily="34" charset="-122"/>
                <a:cs typeface="Arial" pitchFamily="34" charset="-120"/>
                <a:hlinkClick r:id="rId2" invalidUrl="" action="" tgtFrame="" tooltip="" history="1" highlightClick="0" endSnd="0">
                  <a:extLst>
                    <a:ext uri="{A12FA001-AC4F-418D-AE19-62706E023703}">
                      <ahyp:hlinkClr xmlns:ahyp="http://schemas.microsoft.com/office/drawing/2018/hyperlinkcolor" val="tx"/>
                    </a:ext>
                  </a:extLst>
                </a:hlinkClick>
              </a:rPr>
              <a:t>The Redexim Verti-Drain®: The Original Deep Tine Aerator</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Redexim — Shows deep tine aeration relieving compaction so water can drain.  ·  https://www.youtube.com/watch?v=7l5isZC5VdA</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a:p>
            <a:pPr indent="0" marL="0">
              <a:buNone/>
            </a:pPr>
            <a:r>
              <a:rPr lang="en-US" sz="1500" b="1" u="sng" dirty="0">
                <a:solidFill>
                  <a:srgbClr val="FFFFFF"/>
                </a:solidFill>
                <a:latin typeface="Arial" pitchFamily="34" charset="0"/>
                <a:ea typeface="Arial" pitchFamily="34" charset="-122"/>
                <a:cs typeface="Arial" pitchFamily="34" charset="-120"/>
                <a:hlinkClick r:id="rId3" invalidUrl="" action="" tgtFrame="" tooltip="" history="1" highlightClick="0" endSnd="0">
                  <a:extLst>
                    <a:ext uri="{A12FA001-AC4F-418D-AE19-62706E023703}">
                      <ahyp:hlinkClr xmlns:ahyp="http://schemas.microsoft.com/office/drawing/2018/hyperlinkcolor" val="tx"/>
                    </a:ext>
                  </a:extLst>
                </a:hlinkClick>
              </a:rPr>
              <a:t>Bowdry Water Remover</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durantsports — A surface water removal machine of the kind used on squares after rain.  ·  https://www.youtube.com/watch?v=GxnAXFZIcOc</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ASSESSMENT</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READY FOR THE TEST?</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1106424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1060704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HOW IT WORKS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12 questions, marked instantly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80% needed to pass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Retake as often as you need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No time limit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Certificate issued automatically on a pass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Locked until you have passed: WFA1206 Soil, Moisture and Surface Conditions</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Shape 0"/>
          <p:cNvSpPr/>
          <p:nvPr/>
        </p:nvSpPr>
        <p:spPr>
          <a:xfrm>
            <a:off x="-1828800" y="2286000"/>
            <a:ext cx="6400800" cy="6400800"/>
          </a:xfrm>
          <a:prstGeom prst="ellipse">
            <a:avLst/>
          </a:prstGeom>
          <a:solidFill>
            <a:srgbClr val="14A659">
              <a:alpha val="35000"/>
            </a:srgbClr>
          </a:solidFill>
          <a:ln/>
        </p:spPr>
      </p:sp>
      <p:sp>
        <p:nvSpPr>
          <p:cNvPr id="3" name="Shape 1"/>
          <p:cNvSpPr/>
          <p:nvPr/>
        </p:nvSpPr>
        <p:spPr>
          <a:xfrm>
            <a:off x="5330952" y="621792"/>
            <a:ext cx="1499616" cy="1499616"/>
          </a:xfrm>
          <a:prstGeom prst="ellipse">
            <a:avLst/>
          </a:prstGeom>
          <a:solidFill>
            <a:srgbClr val="FBF7EA"/>
          </a:solidFill>
          <a:ln w="31750">
            <a:solidFill>
              <a:srgbClr val="F5C84B"/>
            </a:solidFill>
            <a:prstDash val="solid"/>
          </a:ln>
        </p:spPr>
      </p:sp>
      <p:pic>
        <p:nvPicPr>
          <p:cNvPr id="4" name="Image 0" descr="preencoded.png">    </p:cNvPr>
          <p:cNvPicPr>
            <a:picLocks noChangeAspect="1"/>
          </p:cNvPicPr>
          <p:nvPr/>
        </p:nvPicPr>
        <p:blipFill>
          <a:blip r:embed="rId1"/>
          <a:stretch>
            <a:fillRect/>
          </a:stretch>
        </p:blipFill>
        <p:spPr>
          <a:xfrm>
            <a:off x="5532120" y="822960"/>
            <a:ext cx="1097280" cy="1097280"/>
          </a:xfrm>
          <a:prstGeom prst="rect">
            <a:avLst/>
          </a:prstGeom>
        </p:spPr>
      </p:pic>
      <p:sp>
        <p:nvSpPr>
          <p:cNvPr id="5" name="Text 2"/>
          <p:cNvSpPr/>
          <p:nvPr/>
        </p:nvSpPr>
        <p:spPr>
          <a:xfrm>
            <a:off x="457200" y="2331720"/>
            <a:ext cx="11274552" cy="822960"/>
          </a:xfrm>
          <a:prstGeom prst="rect">
            <a:avLst/>
          </a:prstGeom>
          <a:noFill/>
          <a:ln/>
        </p:spPr>
        <p:txBody>
          <a:bodyPr wrap="square" rtlCol="0" anchor="ctr"/>
          <a:lstStyle/>
          <a:p>
            <a:pPr algn="ctr" indent="0" marL="0">
              <a:buNone/>
            </a:pPr>
            <a:r>
              <a:rPr lang="en-US" sz="4000" b="1" spc="300" kern="0" dirty="0">
                <a:solidFill>
                  <a:srgbClr val="FFFFFF"/>
                </a:solidFill>
                <a:latin typeface="Georgia" pitchFamily="34" charset="0"/>
                <a:ea typeface="Georgia" pitchFamily="34" charset="-122"/>
                <a:cs typeface="Georgia" pitchFamily="34" charset="-120"/>
              </a:rPr>
              <a:t>THANK YOU</a:t>
            </a:r>
            <a:endParaRPr lang="en-US" sz="4000" dirty="0"/>
          </a:p>
        </p:txBody>
      </p:sp>
      <p:sp>
        <p:nvSpPr>
          <p:cNvPr id="6" name="Text 3"/>
          <p:cNvSpPr/>
          <p:nvPr/>
        </p:nvSpPr>
        <p:spPr>
          <a:xfrm>
            <a:off x="457200" y="3154680"/>
            <a:ext cx="11274552" cy="457200"/>
          </a:xfrm>
          <a:prstGeom prst="rect">
            <a:avLst/>
          </a:prstGeom>
          <a:noFill/>
          <a:ln/>
        </p:spPr>
        <p:txBody>
          <a:bodyPr wrap="square" rtlCol="0" anchor="ctr"/>
          <a:lstStyle/>
          <a:p>
            <a:pPr algn="ctr" indent="0" marL="0">
              <a:buNone/>
            </a:pPr>
            <a:r>
              <a:rPr lang="en-US" sz="1600" dirty="0">
                <a:solidFill>
                  <a:srgbClr val="F4F4F0"/>
                </a:solidFill>
                <a:latin typeface="Arial" pitchFamily="34" charset="0"/>
                <a:ea typeface="Arial" pitchFamily="34" charset="-122"/>
                <a:cs typeface="Arial" pitchFamily="34" charset="-120"/>
              </a:rPr>
              <a:t>You have reached the end of WFA1208 Drainage and Wet Weather Management.</a:t>
            </a:r>
            <a:endParaRPr lang="en-US" sz="1600" dirty="0"/>
          </a:p>
        </p:txBody>
      </p:sp>
      <p:sp>
        <p:nvSpPr>
          <p:cNvPr id="7" name="Shape 4"/>
          <p:cNvSpPr/>
          <p:nvPr/>
        </p:nvSpPr>
        <p:spPr>
          <a:xfrm>
            <a:off x="5184648" y="3840480"/>
            <a:ext cx="1828800" cy="45720"/>
          </a:xfrm>
          <a:prstGeom prst="rect">
            <a:avLst/>
          </a:prstGeom>
          <a:solidFill>
            <a:srgbClr val="F5C84B"/>
          </a:solidFill>
          <a:ln/>
        </p:spPr>
      </p:sp>
      <p:sp>
        <p:nvSpPr>
          <p:cNvPr id="8" name="Text 5"/>
          <p:cNvSpPr/>
          <p:nvPr/>
        </p:nvSpPr>
        <p:spPr>
          <a:xfrm>
            <a:off x="457200" y="4023360"/>
            <a:ext cx="11274552" cy="1005840"/>
          </a:xfrm>
          <a:prstGeom prst="rect">
            <a:avLst/>
          </a:prstGeom>
          <a:noFill/>
          <a:ln/>
        </p:spPr>
        <p:txBody>
          <a:bodyPr wrap="square" rtlCol="0" anchor="ctr"/>
          <a:lstStyle/>
          <a:p>
            <a:pPr algn="ctr" indent="0" marL="0">
              <a:buNone/>
            </a:pPr>
            <a:r>
              <a:rPr lang="en-US" sz="2400" i="1" dirty="0">
                <a:solidFill>
                  <a:srgbClr val="F5C84B"/>
                </a:solidFill>
                <a:latin typeface="Georgia" pitchFamily="34" charset="0"/>
                <a:ea typeface="Georgia" pitchFamily="34" charset="-122"/>
                <a:cs typeface="Georgia" pitchFamily="34" charset="-120"/>
              </a:rPr>
              <a:t>Alex Winn</a:t>
            </a:r>
            <a:endParaRPr lang="en-US" sz="2400" dirty="0"/>
          </a:p>
          <a:p>
            <a:pPr algn="ctr" indent="0" marL="0">
              <a:buNone/>
            </a:pPr>
            <a:r>
              <a:rPr lang="en-US" sz="1200" dirty="0">
                <a:solidFill>
                  <a:srgbClr val="CFCFC7"/>
                </a:solidFill>
                <a:latin typeface="Arial" pitchFamily="34" charset="0"/>
                <a:ea typeface="Arial" pitchFamily="34" charset="-122"/>
                <a:cs typeface="Arial" pitchFamily="34" charset="-120"/>
              </a:rPr>
              <a:t>League Founder &amp; Director  ·  Winn Family Association</a:t>
            </a:r>
            <a:endParaRPr lang="en-US" sz="2400" dirty="0"/>
          </a:p>
        </p:txBody>
      </p:sp>
      <p:sp>
        <p:nvSpPr>
          <p:cNvPr id="9" name="Text 6"/>
          <p:cNvSpPr/>
          <p:nvPr/>
        </p:nvSpPr>
        <p:spPr>
          <a:xfrm>
            <a:off x="457200" y="5257800"/>
            <a:ext cx="11274552" cy="457200"/>
          </a:xfrm>
          <a:prstGeom prst="rect">
            <a:avLst/>
          </a:prstGeom>
          <a:noFill/>
          <a:ln/>
        </p:spPr>
        <p:txBody>
          <a:bodyPr wrap="square" rtlCol="0" anchor="ctr">
            <a:normAutofit/>
          </a:bodyPr>
          <a:lstStyle/>
          <a:p>
            <a:pPr algn="ctr" indent="0" marL="0">
              <a:buNone/>
            </a:pPr>
            <a:r>
              <a:rPr lang="en-US" sz="1300" b="1" dirty="0">
                <a:solidFill>
                  <a:srgbClr val="34D67F"/>
                </a:solidFill>
                <a:latin typeface="Arial" pitchFamily="34" charset="0"/>
                <a:ea typeface="Arial" pitchFamily="34" charset="-122"/>
                <a:cs typeface="Arial" pitchFamily="34" charset="-120"/>
              </a:rPr>
              <a:t>Keep learning in the WFA Training Centre</a:t>
            </a:r>
            <a:endParaRPr lang="en-US" sz="1300" dirty="0"/>
          </a:p>
        </p:txBody>
      </p:sp>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16</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Winn Family Association · Winn Family T-20 League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WFA1208 Drainage and Wet Weather Management — Official module slides</dc:title>
  <dc:subject>Ground &amp; Pitch Preparation · Ref. WFA/TC/WFA1208</dc:subject>
  <dc:creator>Winn Family Association</dc:creator>
  <cp:lastModifiedBy>Winn Family Association</cp:lastModifiedBy>
  <cp:revision>1</cp:revision>
  <dcterms:created xsi:type="dcterms:W3CDTF">2026-11-02T12:14:32Z</dcterms:created>
  <dcterms:modified xsi:type="dcterms:W3CDTF">2026-11-02T12:14:32Z</dcterms:modified>
</cp:coreProperties>
</file>