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 say: Welcome to WFA1301 Cricket Safety Fundamentals, an official Winn Family Association Training Centre module.
The foundation of the WFA safety pathway: hazards, protective equipment, safe play and who to tell when something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DOCUMENT CONTROL — this deck is an official Winn Family Association document.
Reference WFA/TC/WFA1301. Authorised by Alex Winn, League Founder &amp; Director.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 say:
WFA1301 – Cricket Safety Fundamentals introduces the core safety habits that keep everyone well at Winn Family T-20 League training and matches. You will learn how a hard cricket ball creates real risk, how to spot hazards on and around the field, why protective equipment matters, how to stay safe in nets and when fielding close, and how to raise a concern. The emphasis is on simple, everyday actions that prevent most injuries before they happen.
This module is for every member, player, parent, volunteer and official, whatever their experience. It is the starting point of the Safeguarding, Welfare and Safety pathway and opens the modules on safeguarding, inclusion, first aid, emergency planning, weather and equipment. It is awareness training only and is not a substitute for accredited first aid or safety training.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HELP? — read this slide out and point to where the coaches and the Welfare Officer are.
Say: "If you get stuck, feel unwell or something is worrying you, tell one of us straight away. Nobody will ever be in trouble for asking for help."
Check for anyone who needs an adaptation (injury, medical condition, access needs) and agree it quietly now.
Stuck on a lesson or the test? Members can ask through the module page, or email the Training Centre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no required modules — anyone can start.
Passing this module unlocks: WFA1302 Safeguarding in Cricket, WFA1305 Inclusion and Respect in Cricket, WFA1309 Emergency Action Plans, WFA1310 Heat, Hydration and Weather Safety, WFA1311 Safe Equipment and Playing Areas, WFA1307 First Aid Awareness.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has 7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 — WHY SAFETY COMES FIRST — say:
In this lesson you will see why safety sits at the heart of everything we do at the Winn Family T-20 League. Cricket is a wonderful game, but it is played with a hard ball that can travel at high speed, and many of our activities involve children, families and volunteers of all ages. Most injuries in cricket are preventable with simple habits: paying attention, wearing the right kit and speaking up when something looks wrong. Safety is not one person's job. Every player, captain, parent, umpire and volunteer shares responsibility for looking after the people around them. By the end of this module you will know the basics that keep our matches and training sessions safe and enjoyable for everyone.
Key points: A hard ball at speed creates real risk; Most cricket injuries are preventable; Safety is everyone's shared responsibility; Speaking up is always the right thing.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2 — SPOTTING HAZARDS AROUND THE GROUND — say:
In this lesson you will learn to look at the ground the way a safety-minded volunteer does. A hazard is anything with the potential to cause harm, such as holes or debris on the outfield, a damp or uneven run-up, loose boundary markers, broken glass near the pavilion, or spectators sitting too close to the playing area. Before play, walk the field and the surrounding areas, and report anything you cannot fix safely yourself. During play, keep watching, because conditions change as the weather and crowd change. Remember the simple sequence of spot it, assess it, fix it or report it. A hazard you notice and pass on is an injury that never happens.
Key points: A hazard is anything that could cause harm; Walk the field and surrounds before play; Spot it, assess it, fix it or report it; Keep checking as conditions change.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3 — PROTECTIVE EQUIPMENT — say:
In this lesson you will learn why protective equipment matters and how to wear it properly. When batting or wicketkeeping, wear a helmet that meets the current British Standard for cricket helmets, with the grille correctly fitted and the chin strap fastened. Pads, gloves, a box and thigh guard protect against the hard ball, and close fielders should wear a helmet when standing in close positions. Equipment only protects you if it fits and is in good condition, so check for cracks, loose grilles and worn straps before every session. Under-18 players must follow the ECB helmet and equipment guidance and the WFA competition regulations, which you should always check before a match.
Key points: Helmets should meet the current British Standard; Fasten chin straps and check grilles; Close fielders should wear helmets; Check kit for damage before every session; Juniors follow ECB guidance and WFA regulations.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4 — SAFE PRACTICE IN NETS AND TRAINING — say:
In this lesson you will look at nets and training, where many cricket injuries happen. Netting must be intact with no gaps, and bowlers should only bowl when the batter is ready and the lane is clear. Never walk behind or across a net lane while bowling is taking place, and collect balls only when the coach or organiser says it is safe. Keep spare balls in a bucket rather than rolling around underfoot. In throwing and catching drills, make sure everyone knows which direction balls are travelling, and space groups apart. Coaches and organisers should brief the safety rules at the start of every session so that newcomers and juniors understand them too.
Key points: Check netting is intact before use; Bowl only when the batter is ready; Never cross a lane during bowling; Space drill groups and brief the rules.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5 — FIELDING AND SPECTATOR SAFETY — say:
In this lesson you will learn how to stay safe in the field and how to protect spectators. Fielders should call clearly for catches to avoid collisions, keep their eyes on the ball and take care near boundary boards and rope. Fielding very close to the bat without a helmet is not acceptable, and juniors should never field in close positions without the protection required by ECB guidance. Spectators, especially young children, should sit behind the boundary and away from the line of the sightscreen and nets. Remind people to watch the game when the ball is live and to keep bags and drinks clear of the boundary. A shout of heads up warns everyone of a ball coming their way.
Key points: Call loudly for catches to avoid collisions; No close fielding without proper protection; Keep spectators behind the boundary; Shout heads up for a ball into the crowd.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6 — LOOKING AFTER YOURSELF — say:
In this lesson you will think about your own physical readiness. A proper warm-up raises your heart rate, loosens the muscles and prepares the body for sprinting, throwing and bowling, which reduces the risk of strains. Drink water regularly, use sun protection on bright days and dress for the conditions. Tell your captain or coach if you are injured, unwell or simply not feeling right, and never feel pressured to play through pain. Fast bowlers in particular should build up their workload gradually and follow any ECB fast-bowling guidance for their age. This module gives general awareness only and is not a substitute for advice from a doctor or physiotherapist.
Key points: Warm up before play and training; Hydrate and use sun protection; Never feel pressured to play through pain; Build bowling workload gradually.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7 — RAISING A CONCERN AND GETTING HELP — say:
In this lesson you will learn what to do when something goes wrong or does not feel right. If someone is hurt, stop play if needed, make the area safe and fetch the person responsible for first aid. In a serious emergency, call 999 or 112 without delay. For a hazard, a near miss or a worry about someone's welfare, tell the captain, the organiser or the club's welfare lead as soon as possible. You never need proof to raise a concern, and it is always better to mention something that turns out to be nothing. The later modules in this pathway will show you exactly how to report incidents and safeguarding concerns properly.
Key points: Stop play and make the area safe; Call 999 or 112 in a serious emergency; Report hazards, near misses and worries; You never need proof to raise a concern.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videos are on the module page in the members’ area. They support the lessons; watch any that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 take the test from the module page in the members’ area.
12 questions, marked instantly
80% needed to pass
Retake as often as you need
No time limit
Certificate issued automatically on a pass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 thank the group and point them to the test and their next module.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FA">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WFA/TC/WFA1301  ·  ISSUE 1  ·  MODULE SLIDES</a:t>
            </a:r>
            <a:endParaRPr lang="en-US" sz="800" dirty="0"/>
          </a:p>
        </p:txBody>
      </p:sp>
      <p:sp>
        <p:nvSpPr>
          <p:cNvPr id="6" name="Shape 4"/>
          <p:cNvSpPr/>
          <p:nvPr/>
        </p:nvSpPr>
        <p:spPr>
          <a:xfrm>
            <a:off x="0" y="301752"/>
            <a:ext cx="146304" cy="6053328"/>
          </a:xfrm>
          <a:prstGeom prst="rect">
            <a:avLst/>
          </a:prstGeom>
          <a:solidFill>
            <a:srgbClr val="16C265"/>
          </a:solidFill>
          <a:ln/>
        </p:spPr>
      </p:sp>
      <p:sp>
        <p:nvSpPr>
          <p:cNvPr id="7" name="Shape 5"/>
          <p:cNvSpPr/>
          <p:nvPr/>
        </p:nvSpPr>
        <p:spPr>
          <a:xfrm>
            <a:off x="146304" y="301752"/>
            <a:ext cx="45720" cy="6053328"/>
          </a:xfrm>
          <a:prstGeom prst="rect">
            <a:avLst/>
          </a:prstGeom>
          <a:solidFill>
            <a:srgbClr val="F5C84B"/>
          </a:solidFill>
          <a:ln/>
        </p:spPr>
      </p:sp>
      <p:pic>
        <p:nvPicPr>
          <p:cNvPr id="8" name="Image 0" descr="preencoded.png">    </p:cNvPr>
          <p:cNvPicPr>
            <a:picLocks noChangeAspect="1"/>
          </p:cNvPicPr>
          <p:nvPr/>
        </p:nvPicPr>
        <p:blipFill>
          <a:blip r:embed="rId1"/>
          <a:stretch>
            <a:fillRect/>
          </a:stretch>
        </p:blipFill>
        <p:spPr>
          <a:xfrm>
            <a:off x="10625328" y="457200"/>
            <a:ext cx="640080" cy="640080"/>
          </a:xfrm>
          <a:prstGeom prst="rect">
            <a:avLst/>
          </a:prstGeom>
        </p:spPr>
      </p:pic>
      <p:pic>
        <p:nvPicPr>
          <p:cNvPr id="9" name="Image 1" descr="preencoded.png">    </p:cNvPr>
          <p:cNvPicPr>
            <a:picLocks noChangeAspect="1"/>
          </p:cNvPicPr>
          <p:nvPr/>
        </p:nvPicPr>
        <p:blipFill>
          <a:blip r:embed="rId2"/>
          <a:stretch>
            <a:fillRect/>
          </a:stretch>
        </p:blipFill>
        <p:spPr>
          <a:xfrm>
            <a:off x="11356848" y="457200"/>
            <a:ext cx="640080" cy="640080"/>
          </a:xfrm>
          <a:prstGeom prst="rect">
            <a:avLst/>
          </a:prstGeom>
        </p:spPr>
      </p:pic>
      <p:sp>
        <p:nvSpPr>
          <p:cNvPr id="10" name="Shape 6"/>
          <p:cNvSpPr/>
          <p:nvPr/>
        </p:nvSpPr>
        <p:spPr>
          <a:xfrm>
            <a:off x="192024" y="6355080"/>
            <a:ext cx="11996928" cy="502920"/>
          </a:xfrm>
          <a:prstGeom prst="rect">
            <a:avLst/>
          </a:prstGeom>
          <a:solidFill>
            <a:srgbClr val="10241A"/>
          </a:solidFill>
          <a:ln/>
        </p:spPr>
      </p:sp>
      <p:sp>
        <p:nvSpPr>
          <p:cNvPr id="11" name="Shape 7"/>
          <p:cNvSpPr/>
          <p:nvPr/>
        </p:nvSpPr>
        <p:spPr>
          <a:xfrm>
            <a:off x="192024" y="6355080"/>
            <a:ext cx="11996928" cy="18288"/>
          </a:xfrm>
          <a:prstGeom prst="rect">
            <a:avLst/>
          </a:prstGeom>
          <a:solidFill>
            <a:srgbClr val="C9A23A"/>
          </a:solidFill>
          <a:ln/>
        </p:spPr>
      </p:sp>
      <p:sp>
        <p:nvSpPr>
          <p:cNvPr id="12" name="Text 8"/>
          <p:cNvSpPr/>
          <p:nvPr/>
        </p:nvSpPr>
        <p:spPr>
          <a:xfrm>
            <a:off x="502920" y="6382512"/>
            <a:ext cx="4754880" cy="438912"/>
          </a:xfrm>
          <a:prstGeom prst="rect">
            <a:avLst/>
          </a:prstGeom>
          <a:noFill/>
          <a:ln/>
        </p:spPr>
        <p:txBody>
          <a:bodyPr wrap="square" rtlCol="0" anchor="ctr"/>
          <a:lstStyle/>
          <a:p>
            <a:pPr indent="0" marL="0">
              <a:buNone/>
            </a:pPr>
            <a:r>
              <a:rPr lang="en-US" sz="900" b="1" spc="2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13" name="Text 9"/>
          <p:cNvSpPr/>
          <p:nvPr/>
        </p:nvSpPr>
        <p:spPr>
          <a:xfrm>
            <a:off x="5120640" y="6382512"/>
            <a:ext cx="6126480" cy="438912"/>
          </a:xfrm>
          <a:prstGeom prst="rect">
            <a:avLst/>
          </a:prstGeom>
          <a:noFill/>
          <a:ln/>
        </p:spPr>
        <p:txBody>
          <a:bodyPr wrap="square" rtlCol="0" anchor="ctr"/>
          <a:lstStyle/>
          <a:p>
            <a:pPr algn="r" indent="0" marL="0">
              <a:buNone/>
            </a:pPr>
            <a:r>
              <a:rPr lang="en-US" sz="900" b="1" spc="100" kern="0" dirty="0">
                <a:solidFill>
                  <a:srgbClr val="F5C84B"/>
                </a:solidFill>
                <a:latin typeface="Arial" pitchFamily="34" charset="0"/>
                <a:ea typeface="Arial" pitchFamily="34" charset="-122"/>
                <a:cs typeface="Arial" pitchFamily="34" charset="-120"/>
              </a:rPr>
              <a:t>✋  NEED HELP? ASK YOUR COACH  ·  INFO@WINNFAMILYLEAGUE.COM</a:t>
            </a:r>
            <a:endParaRPr lang="en-US" sz="9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WFA-SECTION">
    <p:bg>
      <p:bgPr>
        <a:solidFill>
          <a:srgbClr val="0D5C32"/>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WFA/TC/WFA1301  ·  ISSUE 1</a:t>
            </a:r>
            <a:endParaRPr lang="en-US" sz="800" dirty="0"/>
          </a:p>
        </p:txBody>
      </p:sp>
      <p:sp>
        <p:nvSpPr>
          <p:cNvPr id="6" name="Shape 4"/>
          <p:cNvSpPr/>
          <p:nvPr/>
        </p:nvSpPr>
        <p:spPr>
          <a:xfrm>
            <a:off x="0" y="6309360"/>
            <a:ext cx="12188952" cy="548640"/>
          </a:xfrm>
          <a:prstGeom prst="rect">
            <a:avLst/>
          </a:prstGeom>
          <a:solidFill>
            <a:srgbClr val="05130B"/>
          </a:solidFill>
          <a:ln/>
        </p:spPr>
      </p:sp>
      <p:sp>
        <p:nvSpPr>
          <p:cNvPr id="7" name="Shape 5"/>
          <p:cNvSpPr/>
          <p:nvPr/>
        </p:nvSpPr>
        <p:spPr>
          <a:xfrm>
            <a:off x="0" y="6291072"/>
            <a:ext cx="12188952" cy="36576"/>
          </a:xfrm>
          <a:prstGeom prst="rect">
            <a:avLst/>
          </a:prstGeom>
          <a:solidFill>
            <a:srgbClr val="F5C84B"/>
          </a:solidFill>
          <a:ln/>
        </p:spPr>
      </p:sp>
      <p:sp>
        <p:nvSpPr>
          <p:cNvPr id="8" name="Text 6"/>
          <p:cNvSpPr/>
          <p:nvPr/>
        </p:nvSpPr>
        <p:spPr>
          <a:xfrm>
            <a:off x="548640" y="6355080"/>
            <a:ext cx="7315200" cy="457200"/>
          </a:xfrm>
          <a:prstGeom prst="rect">
            <a:avLst/>
          </a:prstGeom>
          <a:noFill/>
          <a:ln/>
        </p:spPr>
        <p:txBody>
          <a:bodyPr wrap="square" rtlCol="0" anchor="ctr"/>
          <a:lstStyle/>
          <a:p>
            <a:pPr indent="0" marL="0">
              <a:buNone/>
            </a:pPr>
            <a:r>
              <a:rPr lang="en-US" sz="900" b="1" spc="3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hyperlink" Target="https://www.youtube.com/watch?v=Xb6v8PHS7Xw" TargetMode="External"/><Relationship Id="rId2" Type="http://schemas.openxmlformats.org/officeDocument/2006/relationships/hyperlink" Target="https://www.youtube.com/watch?v=ea1RJUOiNfQ" TargetMode="External"/><Relationship Id="rId3" Type="http://schemas.openxmlformats.org/officeDocument/2006/relationships/slideLayout" Target="../slideLayouts/slideLayout2.xml"/><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3.xml"/><Relationship Id="rId3"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D5C32">
              <a:alpha val="65000"/>
            </a:srgbClr>
          </a:solidFill>
          <a:ln/>
        </p:spPr>
      </p:sp>
      <p:sp>
        <p:nvSpPr>
          <p:cNvPr id="3" name="Shape 1"/>
          <p:cNvSpPr/>
          <p:nvPr/>
        </p:nvSpPr>
        <p:spPr>
          <a:xfrm>
            <a:off x="-2286000" y="-2743200"/>
            <a:ext cx="8229600" cy="8229600"/>
          </a:xfrm>
          <a:prstGeom prst="ellipse">
            <a:avLst/>
          </a:prstGeom>
          <a:solidFill>
            <a:srgbClr val="14A659">
              <a:alpha val="38000"/>
            </a:srgbClr>
          </a:solidFill>
          <a:ln/>
        </p:spPr>
      </p:sp>
      <p:sp>
        <p:nvSpPr>
          <p:cNvPr id="4" name="Shape 2"/>
          <p:cNvSpPr/>
          <p:nvPr/>
        </p:nvSpPr>
        <p:spPr>
          <a:xfrm>
            <a:off x="0" y="0"/>
            <a:ext cx="12188952" cy="274320"/>
          </a:xfrm>
          <a:prstGeom prst="rect">
            <a:avLst/>
          </a:prstGeom>
          <a:solidFill>
            <a:srgbClr val="03100A"/>
          </a:solidFill>
          <a:ln/>
        </p:spPr>
      </p:sp>
      <p:sp>
        <p:nvSpPr>
          <p:cNvPr id="5" name="Text 3"/>
          <p:cNvSpPr/>
          <p:nvPr/>
        </p:nvSpPr>
        <p:spPr>
          <a:xfrm>
            <a:off x="320040" y="0"/>
            <a:ext cx="73152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6" name="Shape 4"/>
          <p:cNvSpPr/>
          <p:nvPr/>
        </p:nvSpPr>
        <p:spPr>
          <a:xfrm>
            <a:off x="667512" y="621792"/>
            <a:ext cx="1453896" cy="1453896"/>
          </a:xfrm>
          <a:prstGeom prst="ellipse">
            <a:avLst/>
          </a:prstGeom>
          <a:solidFill>
            <a:srgbClr val="05130B"/>
          </a:solidFill>
          <a:ln w="31750">
            <a:solidFill>
              <a:srgbClr val="F5C84B"/>
            </a:solidFill>
            <a:prstDash val="solid"/>
          </a:ln>
        </p:spPr>
      </p:sp>
      <p:pic>
        <p:nvPicPr>
          <p:cNvPr id="7" name="Image 0" descr="preencoded.png">    </p:cNvPr>
          <p:cNvPicPr>
            <a:picLocks noChangeAspect="1"/>
          </p:cNvPicPr>
          <p:nvPr/>
        </p:nvPicPr>
        <p:blipFill>
          <a:blip r:embed="rId1"/>
          <a:stretch>
            <a:fillRect/>
          </a:stretch>
        </p:blipFill>
        <p:spPr>
          <a:xfrm>
            <a:off x="731520" y="685800"/>
            <a:ext cx="1325880" cy="1325880"/>
          </a:xfrm>
          <a:prstGeom prst="rect">
            <a:avLst/>
          </a:prstGeom>
        </p:spPr>
      </p:pic>
      <p:sp>
        <p:nvSpPr>
          <p:cNvPr id="8" name="Shape 5"/>
          <p:cNvSpPr/>
          <p:nvPr/>
        </p:nvSpPr>
        <p:spPr>
          <a:xfrm>
            <a:off x="2221992" y="621792"/>
            <a:ext cx="1453896" cy="1453896"/>
          </a:xfrm>
          <a:prstGeom prst="ellipse">
            <a:avLst/>
          </a:prstGeom>
          <a:solidFill>
            <a:srgbClr val="FBF7EA"/>
          </a:solidFill>
          <a:ln w="31750">
            <a:solidFill>
              <a:srgbClr val="F5C84B"/>
            </a:solidFill>
            <a:prstDash val="solid"/>
          </a:ln>
        </p:spPr>
      </p:sp>
      <p:pic>
        <p:nvPicPr>
          <p:cNvPr id="9" name="Image 1" descr="preencoded.png">    </p:cNvPr>
          <p:cNvPicPr>
            <a:picLocks noChangeAspect="1"/>
          </p:cNvPicPr>
          <p:nvPr/>
        </p:nvPicPr>
        <p:blipFill>
          <a:blip r:embed="rId2"/>
          <a:stretch>
            <a:fillRect/>
          </a:stretch>
        </p:blipFill>
        <p:spPr>
          <a:xfrm>
            <a:off x="2418588" y="818388"/>
            <a:ext cx="1060704" cy="1060704"/>
          </a:xfrm>
          <a:prstGeom prst="rect">
            <a:avLst/>
          </a:prstGeom>
        </p:spPr>
      </p:pic>
      <p:sp>
        <p:nvSpPr>
          <p:cNvPr id="10" name="Shape 6"/>
          <p:cNvSpPr/>
          <p:nvPr/>
        </p:nvSpPr>
        <p:spPr>
          <a:xfrm>
            <a:off x="8366760" y="640080"/>
            <a:ext cx="3337560" cy="1463040"/>
          </a:xfrm>
          <a:prstGeom prst="roundRect">
            <a:avLst>
              <a:gd name="adj" fmla="val 6250"/>
            </a:avLst>
          </a:prstGeom>
          <a:solidFill>
            <a:srgbClr val="0A1F14"/>
          </a:solidFill>
          <a:ln w="12700">
            <a:solidFill>
              <a:srgbClr val="C9A23A"/>
            </a:solidFill>
            <a:prstDash val="solid"/>
          </a:ln>
        </p:spPr>
      </p:sp>
      <p:sp>
        <p:nvSpPr>
          <p:cNvPr id="11" name="Text 7"/>
          <p:cNvSpPr/>
          <p:nvPr/>
        </p:nvSpPr>
        <p:spPr>
          <a:xfrm>
            <a:off x="8503920" y="731520"/>
            <a:ext cx="3108960" cy="1280160"/>
          </a:xfrm>
          <a:prstGeom prst="rect">
            <a:avLst/>
          </a:prstGeom>
          <a:noFill/>
          <a:ln/>
        </p:spPr>
        <p:txBody>
          <a:bodyPr wrap="square" rtlCol="0" anchor="t"/>
          <a:lstStyle/>
          <a:p>
            <a:pPr indent="0" marL="0">
              <a:buNone/>
            </a:pPr>
            <a:r>
              <a:rPr lang="en-US" sz="1100" b="1" spc="300" kern="0" dirty="0">
                <a:solidFill>
                  <a:srgbClr val="F5C84B"/>
                </a:solidFill>
                <a:latin typeface="Arial" pitchFamily="34" charset="0"/>
                <a:ea typeface="Arial" pitchFamily="34" charset="-122"/>
                <a:cs typeface="Arial" pitchFamily="34" charset="-120"/>
              </a:rPr>
              <a:t>DOCUMENT REFERENCE</a:t>
            </a:r>
            <a:endParaRPr lang="en-US" sz="1100" dirty="0"/>
          </a:p>
          <a:p>
            <a:pPr indent="0" marL="0">
              <a:buNone/>
            </a:pPr>
            <a:r>
              <a:rPr lang="en-US" sz="1400" b="1" dirty="0">
                <a:solidFill>
                  <a:srgbClr val="FFFFFF"/>
                </a:solidFill>
                <a:latin typeface="Arial" pitchFamily="34" charset="0"/>
                <a:ea typeface="Arial" pitchFamily="34" charset="-122"/>
                <a:cs typeface="Arial" pitchFamily="34" charset="-120"/>
              </a:rPr>
              <a:t>WFA/TC/WFA1301</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Issue 1  ·  2 November 2026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Classification: OFFICIAL</a:t>
            </a:r>
            <a:endParaRPr lang="en-US" sz="1100" dirty="0"/>
          </a:p>
        </p:txBody>
      </p:sp>
      <p:sp>
        <p:nvSpPr>
          <p:cNvPr id="12" name="Text 8"/>
          <p:cNvSpPr/>
          <p:nvPr/>
        </p:nvSpPr>
        <p:spPr>
          <a:xfrm>
            <a:off x="731520" y="2331720"/>
            <a:ext cx="10058400" cy="384048"/>
          </a:xfrm>
          <a:prstGeom prst="rect">
            <a:avLst/>
          </a:prstGeom>
          <a:noFill/>
          <a:ln/>
        </p:spPr>
        <p:txBody>
          <a:bodyPr wrap="square" rtlCol="0" anchor="ctr"/>
          <a:lstStyle/>
          <a:p>
            <a:pPr indent="0" marL="0">
              <a:buNone/>
            </a:pPr>
            <a:r>
              <a:rPr lang="en-US" sz="1500" b="1" spc="600" kern="0" dirty="0">
                <a:solidFill>
                  <a:srgbClr val="F5C84B"/>
                </a:solidFill>
                <a:latin typeface="Arial" pitchFamily="34" charset="0"/>
                <a:ea typeface="Arial" pitchFamily="34" charset="-122"/>
                <a:cs typeface="Arial" pitchFamily="34" charset="-120"/>
              </a:rPr>
              <a:t>TRAINING CENTRE MODULE  ·  WFA1301</a:t>
            </a:r>
            <a:endParaRPr lang="en-US" sz="1500" dirty="0"/>
          </a:p>
        </p:txBody>
      </p:sp>
      <p:sp>
        <p:nvSpPr>
          <p:cNvPr id="13" name="Text 9"/>
          <p:cNvSpPr/>
          <p:nvPr/>
        </p:nvSpPr>
        <p:spPr>
          <a:xfrm>
            <a:off x="731520" y="2697480"/>
            <a:ext cx="10789920" cy="1600200"/>
          </a:xfrm>
          <a:prstGeom prst="rect">
            <a:avLst/>
          </a:prstGeom>
          <a:noFill/>
          <a:ln/>
        </p:spPr>
        <p:txBody>
          <a:bodyPr wrap="square" rtlCol="0" anchor="t">
            <a:normAutofit/>
          </a:bodyPr>
          <a:lstStyle/>
          <a:p>
            <a:pPr indent="0" marL="0">
              <a:buNone/>
            </a:pPr>
            <a:r>
              <a:rPr lang="en-US" sz="4600" b="1" spc="100" kern="0" dirty="0">
                <a:solidFill>
                  <a:srgbClr val="FFFFFF"/>
                </a:solidFill>
                <a:latin typeface="Georgia" pitchFamily="34" charset="0"/>
                <a:ea typeface="Georgia" pitchFamily="34" charset="-122"/>
                <a:cs typeface="Georgia" pitchFamily="34" charset="-120"/>
              </a:rPr>
              <a:t>CRICKET SAFETY FUNDAMENTALS</a:t>
            </a:r>
            <a:endParaRPr lang="en-US" sz="4600" dirty="0"/>
          </a:p>
        </p:txBody>
      </p:sp>
      <p:sp>
        <p:nvSpPr>
          <p:cNvPr id="14" name="Shape 10"/>
          <p:cNvSpPr/>
          <p:nvPr/>
        </p:nvSpPr>
        <p:spPr>
          <a:xfrm>
            <a:off x="749808" y="4343400"/>
            <a:ext cx="1463040" cy="64008"/>
          </a:xfrm>
          <a:prstGeom prst="rect">
            <a:avLst/>
          </a:prstGeom>
          <a:solidFill>
            <a:srgbClr val="F5C84B"/>
          </a:solidFill>
          <a:ln/>
        </p:spPr>
      </p:sp>
      <p:sp>
        <p:nvSpPr>
          <p:cNvPr id="15" name="Text 11"/>
          <p:cNvSpPr/>
          <p:nvPr/>
        </p:nvSpPr>
        <p:spPr>
          <a:xfrm>
            <a:off x="731520" y="4480560"/>
            <a:ext cx="10789920" cy="384048"/>
          </a:xfrm>
          <a:prstGeom prst="rect">
            <a:avLst/>
          </a:prstGeom>
          <a:noFill/>
          <a:ln/>
        </p:spPr>
        <p:txBody>
          <a:bodyPr wrap="square" rtlCol="0" anchor="ctr">
            <a:normAutofit/>
          </a:bodyPr>
          <a:lstStyle/>
          <a:p>
            <a:pPr indent="0" marL="0">
              <a:buNone/>
            </a:pPr>
            <a:r>
              <a:rPr lang="en-US" sz="1500" dirty="0">
                <a:solidFill>
                  <a:srgbClr val="CFCFC7"/>
                </a:solidFill>
                <a:latin typeface="Arial" pitchFamily="34" charset="0"/>
                <a:ea typeface="Arial" pitchFamily="34" charset="-122"/>
                <a:cs typeface="Arial" pitchFamily="34" charset="-120"/>
              </a:rPr>
              <a:t>Safeguarding, Welfare &amp; Safety    •    Beginner    •    About 30 minutes    •    7 lessons    •    12-question test</a:t>
            </a:r>
            <a:endParaRPr lang="en-US" sz="1500" dirty="0"/>
          </a:p>
        </p:txBody>
      </p:sp>
      <p:sp>
        <p:nvSpPr>
          <p:cNvPr id="16" name="Text 12"/>
          <p:cNvSpPr/>
          <p:nvPr/>
        </p:nvSpPr>
        <p:spPr>
          <a:xfrm>
            <a:off x="731520" y="4892040"/>
            <a:ext cx="10424160" cy="777240"/>
          </a:xfrm>
          <a:prstGeom prst="rect">
            <a:avLst/>
          </a:prstGeom>
          <a:noFill/>
          <a:ln/>
        </p:spPr>
        <p:txBody>
          <a:bodyPr wrap="square" rtlCol="0" anchor="ctr">
            <a:normAutofit/>
          </a:bodyPr>
          <a:lstStyle/>
          <a:p>
            <a:pPr indent="0" marL="0">
              <a:buNone/>
            </a:pPr>
            <a:r>
              <a:rPr lang="en-US" sz="1500" i="1" dirty="0">
                <a:solidFill>
                  <a:srgbClr val="F4F4F0"/>
                </a:solidFill>
                <a:latin typeface="Georgia" pitchFamily="34" charset="0"/>
                <a:ea typeface="Georgia" pitchFamily="34" charset="-122"/>
                <a:cs typeface="Georgia" pitchFamily="34" charset="-120"/>
              </a:rPr>
              <a:t>The foundation of the WFA safety pathway: hazards, protective equipment, safe play and who to tell when something is wrong.</a:t>
            </a:r>
            <a:endParaRPr lang="en-US" sz="1500" dirty="0"/>
          </a:p>
        </p:txBody>
      </p:sp>
      <p:sp>
        <p:nvSpPr>
          <p:cNvPr id="17" name="Shape 13"/>
          <p:cNvSpPr/>
          <p:nvPr/>
        </p:nvSpPr>
        <p:spPr>
          <a:xfrm>
            <a:off x="0" y="6035040"/>
            <a:ext cx="12188952" cy="822960"/>
          </a:xfrm>
          <a:prstGeom prst="rect">
            <a:avLst/>
          </a:prstGeom>
          <a:solidFill>
            <a:srgbClr val="05130B"/>
          </a:solidFill>
          <a:ln/>
        </p:spPr>
      </p:sp>
      <p:sp>
        <p:nvSpPr>
          <p:cNvPr id="18" name="Shape 14"/>
          <p:cNvSpPr/>
          <p:nvPr/>
        </p:nvSpPr>
        <p:spPr>
          <a:xfrm>
            <a:off x="0" y="5998464"/>
            <a:ext cx="12188952" cy="45720"/>
          </a:xfrm>
          <a:prstGeom prst="rect">
            <a:avLst/>
          </a:prstGeom>
          <a:solidFill>
            <a:srgbClr val="F5C84B"/>
          </a:solidFill>
          <a:ln/>
        </p:spPr>
      </p:sp>
      <p:sp>
        <p:nvSpPr>
          <p:cNvPr id="19" name="Text 15"/>
          <p:cNvSpPr/>
          <p:nvPr/>
        </p:nvSpPr>
        <p:spPr>
          <a:xfrm>
            <a:off x="731520" y="6144768"/>
            <a:ext cx="10972800" cy="457200"/>
          </a:xfrm>
          <a:prstGeom prst="rect">
            <a:avLst/>
          </a:prstGeom>
          <a:noFill/>
          <a:ln/>
        </p:spPr>
        <p:txBody>
          <a:bodyPr wrap="square" rtlCol="0" anchor="ctr"/>
          <a:lstStyle/>
          <a:p>
            <a:pPr indent="0" marL="0">
              <a:buNone/>
            </a:pPr>
            <a:r>
              <a:rPr lang="en-US" sz="1100" b="1" spc="200" kern="0" dirty="0">
                <a:solidFill>
                  <a:srgbClr val="34D67F"/>
                </a:solidFill>
                <a:latin typeface="Arial" pitchFamily="34" charset="0"/>
                <a:ea typeface="Arial" pitchFamily="34" charset="-122"/>
                <a:cs typeface="Arial" pitchFamily="34" charset="-120"/>
              </a:rPr>
              <a:t>WINN FAMILY T-20 LEAGUE  ·  OPERATING UNDER THE AUTHORITY OF THE WINN FAMILY ASSOCIATION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DOCUMENT CONTROL</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AUTHORISATION &amp; MODULE DETAILS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64240" cy="914400"/>
        </p:xfrm>
        <a:graphic>
          <a:graphicData uri="http://schemas.openxmlformats.org/drawingml/2006/table">
            <a:tbl>
              <a:tblPr/>
              <a:tblGrid>
                <a:gridCol w="2377440"/>
                <a:gridCol w="8686800"/>
              </a:tblGrid>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MODULE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b="1" dirty="0">
                          <a:solidFill>
                            <a:srgbClr val="FFFFFF"/>
                          </a:solidFill>
                          <a:latin typeface="Arial" pitchFamily="34" charset="0"/>
                          <a:ea typeface="Arial" pitchFamily="34" charset="-122"/>
                          <a:cs typeface="Arial" pitchFamily="34" charset="-120"/>
                        </a:rPr>
                        <a:t>WFA1301 Cricket Safety Fundamentals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REFERENCE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WFA/TC/WFA1301  ·  Issue 1</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DISCIPLINE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Safeguarding, Welfare &amp; Safety  ·  Beginner  ·  About 30 minutes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ASSESSMENT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12 questions · 80% to pass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REQUIRED FIRST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None — open to all members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ISSUING BODY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Winn Family Association — Training Centre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AUTHORISED BY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Alex Winn, League Founder &amp; Director</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AWARD</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 certificate of completion on a pass (a WFA award, not an external qualification)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bl>
          </a:graphicData>
        </a:graphic>
      </p:graphicFrame>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MODULE OVERVIEW</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ABOUT THIS MODULE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67512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31520" y="1965960"/>
            <a:ext cx="6309360" cy="4023360"/>
          </a:xfrm>
          <a:prstGeom prst="rect">
            <a:avLst/>
          </a:prstGeom>
          <a:noFill/>
          <a:ln/>
        </p:spPr>
        <p:txBody>
          <a:bodyPr wrap="square" rtlCol="0" anchor="t">
            <a:normAutofit/>
          </a:bodyPr>
          <a:lstStyle/>
          <a:p>
            <a:pPr indent="0" marL="0">
              <a:buNone/>
            </a:pPr>
            <a:r>
              <a:rPr lang="en-US" sz="1300" dirty="0">
                <a:solidFill>
                  <a:srgbClr val="F4F4F0"/>
                </a:solidFill>
                <a:latin typeface="Arial" pitchFamily="34" charset="0"/>
                <a:ea typeface="Arial" pitchFamily="34" charset="-122"/>
                <a:cs typeface="Arial" pitchFamily="34" charset="-120"/>
              </a:rPr>
              <a:t>WFA1301 – Cricket Safety Fundamentals introduces the core safety habits that keep everyone well at Winn Family T-20 League training and matches. You will learn how a hard cricket ball creates real risk, how to spot hazards on and around the field, why protective equipment matters, how to stay safe in nets and when fielding close, and how to raise a concern. The emphasis is on simple, everyday actions that prevent most injuries before they happen.</a:t>
            </a:r>
            <a:endParaRPr lang="en-US" sz="13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300" dirty="0"/>
          </a:p>
          <a:p>
            <a:pPr indent="0" marL="0">
              <a:buNone/>
            </a:pPr>
            <a:r>
              <a:rPr lang="en-US" sz="1300" dirty="0">
                <a:solidFill>
                  <a:srgbClr val="F4F4F0"/>
                </a:solidFill>
                <a:latin typeface="Arial" pitchFamily="34" charset="0"/>
                <a:ea typeface="Arial" pitchFamily="34" charset="-122"/>
                <a:cs typeface="Arial" pitchFamily="34" charset="-120"/>
              </a:rPr>
              <a:t>This module is for every member, player, parent, volunteer and official, whatever their experience. It is the starting point of the Safeguarding, Welfare and Safety pathway and opens the modules on safeguarding, inclusion, first aid, emergency planning, weather and equipment. It is awareness training only and is not a substitute for accredited first aid or safety training.</a:t>
            </a:r>
            <a:endParaRPr lang="en-US" sz="1300" dirty="0"/>
          </a:p>
        </p:txBody>
      </p:sp>
      <p:sp>
        <p:nvSpPr>
          <p:cNvPr id="8" name="Shape 6"/>
          <p:cNvSpPr/>
          <p:nvPr/>
        </p:nvSpPr>
        <p:spPr>
          <a:xfrm>
            <a:off x="7406640" y="1828800"/>
            <a:ext cx="4206240" cy="4297680"/>
          </a:xfrm>
          <a:prstGeom prst="roundRect">
            <a:avLst>
              <a:gd name="adj" fmla="val 2174"/>
            </a:avLst>
          </a:prstGeom>
          <a:solidFill>
            <a:srgbClr val="0A1F14"/>
          </a:solidFill>
          <a:ln w="12700">
            <a:solidFill>
              <a:srgbClr val="C9A23A"/>
            </a:solidFill>
            <a:prstDash val="solid"/>
          </a:ln>
        </p:spPr>
      </p:sp>
      <p:sp>
        <p:nvSpPr>
          <p:cNvPr id="9" name="Text 7"/>
          <p:cNvSpPr/>
          <p:nvPr/>
        </p:nvSpPr>
        <p:spPr>
          <a:xfrm>
            <a:off x="7589520" y="1965960"/>
            <a:ext cx="384048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WHAT YOU'LL GET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WFA1301 Cricket Safety Fundamentals Badge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Awarded upon successfully completing the WFA1301 Cricket Safety Fundamentals training module, recognising your understanding of the everyday safety principles that protect players, volunteers and spectators within the Winn Family Association.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Certificate of Completion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Official certification confirming you have successfully completed the WFA1301 Cricket Safety Fundamentals course and met all required training standards.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Unlocks WFA1302 Safeguarding in Cricket and WFA1305 Inclusion and Respect in Cricket, and more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Completing this module unlocks WFA1302 Safeguarding in Cricket, WFA1305 Inclusion and Respect in Cricket and the first aid, emergency, weather and equipment modules in the WFA Safeguarding, Welfare and Safety pathway.</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WE ARE HERE TO HELP</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NEED HELP? JUST ASK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0D5C32"/>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DURING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Put your hand up or ask your coach — there is no such thing as a silly question.</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Finding it hard, or too easy? Ask — every activity can be made easier or harder.</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Hurt, unwell or feeling dizzy? Stop, sit out and tell a coach straight away.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Need water, a break or the toilet? Just let a coach know.</a:t>
            </a:r>
            <a:endParaRPr lang="en-US" sz="1100" dirty="0"/>
          </a:p>
        </p:txBody>
      </p:sp>
      <p:sp>
        <p:nvSpPr>
          <p:cNvPr id="8" name="Shape 6"/>
          <p:cNvSpPr/>
          <p:nvPr/>
        </p:nvSpPr>
        <p:spPr>
          <a:xfrm>
            <a:off x="4297680" y="1828800"/>
            <a:ext cx="3566160" cy="4297680"/>
          </a:xfrm>
          <a:prstGeom prst="roundRect">
            <a:avLst>
              <a:gd name="adj" fmla="val 2564"/>
            </a:avLst>
          </a:prstGeom>
          <a:solidFill>
            <a:srgbClr val="0B1A12"/>
          </a:solidFill>
          <a:ln w="12700">
            <a:solidFill>
              <a:srgbClr val="F2B01E"/>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F2B01E"/>
                </a:solidFill>
                <a:latin typeface="Arial" pitchFamily="34" charset="0"/>
                <a:ea typeface="Arial" pitchFamily="34" charset="-122"/>
                <a:cs typeface="Arial" pitchFamily="34" charset="-120"/>
              </a:rPr>
              <a:t>WORRIED ABOUT SOMETHING?</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If anything or anyone makes you feel unsafe or upset, tell your coach or the Welfare Officer — the same day.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 can also report a concern online at winnfamilyleague.com/association/safeguarding.</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In an emergency, call 999.</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C9A23A"/>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AFTER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Questions about today? Email info@winnfamilyleague.com.</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Your certificates, progress and feedback form are in the members' area — winnfamilyleague.com/my.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Free one-to-one coaching for league members, any day 9am–6pm.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YOUR LEARNING PATHWAY</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THIS MODULE FITS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10241A"/>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REQUIRED FIRST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None — you can start straight away.</a:t>
            </a:r>
            <a:endParaRPr lang="en-US" sz="1100" dirty="0"/>
          </a:p>
        </p:txBody>
      </p:sp>
      <p:sp>
        <p:nvSpPr>
          <p:cNvPr id="8" name="Shape 6"/>
          <p:cNvSpPr/>
          <p:nvPr/>
        </p:nvSpPr>
        <p:spPr>
          <a:xfrm>
            <a:off x="4297680" y="1828800"/>
            <a:ext cx="3566160" cy="4297680"/>
          </a:xfrm>
          <a:prstGeom prst="roundRect">
            <a:avLst>
              <a:gd name="adj" fmla="val 2564"/>
            </a:avLst>
          </a:prstGeom>
          <a:solidFill>
            <a:srgbClr val="10241A"/>
          </a:solidFill>
          <a:ln w="12700">
            <a:solidFill>
              <a:srgbClr val="0D5C32"/>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RECOMMENDED PREPARATION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 extra preparation needed.</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16C265"/>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THIS MODULE UNLOCKS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WFA1302 Safeguarding in Cricket</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WFA1305 Inclusion and Respect in Cricket</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WFA1309 Emergency Action Plans</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WFA1310 Heat, Hydration and Weather Safety</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WFA1311 Safe Equipment and Playing Areas</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WFA1307 First Aid Awareness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6949440" y="-1463040"/>
            <a:ext cx="7315200" cy="7315200"/>
          </a:xfrm>
          <a:prstGeom prst="ellipse">
            <a:avLst/>
          </a:prstGeom>
          <a:solidFill>
            <a:srgbClr val="14A659">
              <a:alpha val="40000"/>
            </a:srgbClr>
          </a:solidFill>
          <a:ln/>
        </p:spPr>
      </p:sp>
      <p:sp>
        <p:nvSpPr>
          <p:cNvPr id="3" name="Text 1"/>
          <p:cNvSpPr/>
          <p:nvPr/>
        </p:nvSpPr>
        <p:spPr>
          <a:xfrm>
            <a:off x="640080" y="1097280"/>
            <a:ext cx="4114800" cy="2103120"/>
          </a:xfrm>
          <a:prstGeom prst="rect">
            <a:avLst/>
          </a:prstGeom>
          <a:noFill/>
          <a:ln/>
        </p:spPr>
        <p:txBody>
          <a:bodyPr wrap="square" rtlCol="0" anchor="ctr"/>
          <a:lstStyle/>
          <a:p>
            <a:pPr indent="0" marL="0">
              <a:buNone/>
            </a:pPr>
            <a:r>
              <a:rPr lang="en-US" sz="13000" b="1" dirty="0">
                <a:solidFill>
                  <a:srgbClr val="F5C84B"/>
                </a:solidFill>
                <a:latin typeface="Georgia" pitchFamily="34" charset="0"/>
                <a:ea typeface="Georgia" pitchFamily="34" charset="-122"/>
                <a:cs typeface="Georgia" pitchFamily="34" charset="-120"/>
              </a:rPr>
              <a:t>07</a:t>
            </a:r>
            <a:endParaRPr lang="en-US" sz="13000" dirty="0"/>
          </a:p>
        </p:txBody>
      </p:sp>
      <p:sp>
        <p:nvSpPr>
          <p:cNvPr id="4" name="Shape 2"/>
          <p:cNvSpPr/>
          <p:nvPr/>
        </p:nvSpPr>
        <p:spPr>
          <a:xfrm>
            <a:off x="685800" y="3291840"/>
            <a:ext cx="2011680" cy="73152"/>
          </a:xfrm>
          <a:prstGeom prst="rect">
            <a:avLst/>
          </a:prstGeom>
          <a:solidFill>
            <a:srgbClr val="F5C84B"/>
          </a:solidFill>
          <a:ln/>
        </p:spPr>
      </p:sp>
      <p:sp>
        <p:nvSpPr>
          <p:cNvPr id="5" name="Text 3"/>
          <p:cNvSpPr/>
          <p:nvPr/>
        </p:nvSpPr>
        <p:spPr>
          <a:xfrm>
            <a:off x="640080" y="3520440"/>
            <a:ext cx="10515600" cy="914400"/>
          </a:xfrm>
          <a:prstGeom prst="rect">
            <a:avLst/>
          </a:prstGeom>
          <a:noFill/>
          <a:ln/>
        </p:spPr>
        <p:txBody>
          <a:bodyPr wrap="square" rtlCol="0" anchor="ctr"/>
          <a:lstStyle/>
          <a:p>
            <a:pPr indent="0" marL="0">
              <a:buNone/>
            </a:pPr>
            <a:r>
              <a:rPr lang="en-US" sz="4000" b="1" spc="200" kern="0" dirty="0">
                <a:solidFill>
                  <a:srgbClr val="FFFFFF"/>
                </a:solidFill>
                <a:latin typeface="Georgia" pitchFamily="34" charset="0"/>
                <a:ea typeface="Georgia" pitchFamily="34" charset="-122"/>
                <a:cs typeface="Georgia" pitchFamily="34" charset="-120"/>
              </a:rPr>
              <a:t>THE LESSONS</a:t>
            </a:r>
            <a:endParaRPr lang="en-US" sz="4000" dirty="0"/>
          </a:p>
        </p:txBody>
      </p:sp>
      <p:sp>
        <p:nvSpPr>
          <p:cNvPr id="6" name="Text 4"/>
          <p:cNvSpPr/>
          <p:nvPr/>
        </p:nvSpPr>
        <p:spPr>
          <a:xfrm>
            <a:off x="658368" y="4434840"/>
            <a:ext cx="8686800" cy="1463040"/>
          </a:xfrm>
          <a:prstGeom prst="rect">
            <a:avLst/>
          </a:prstGeom>
          <a:noFill/>
          <a:ln/>
        </p:spPr>
        <p:txBody>
          <a:bodyPr wrap="square" rtlCol="0" anchor="t">
            <a:normAutofit/>
          </a:bodyPr>
          <a:lstStyle/>
          <a:p>
            <a:pPr indent="0" marL="0">
              <a:buNone/>
            </a:pPr>
            <a:r>
              <a:rPr lang="en-US" sz="1400" dirty="0">
                <a:solidFill>
                  <a:srgbClr val="F4F4F0"/>
                </a:solidFill>
                <a:latin typeface="Arial" pitchFamily="34" charset="0"/>
                <a:ea typeface="Arial" pitchFamily="34" charset="-122"/>
                <a:cs typeface="Arial" pitchFamily="34" charset="-120"/>
              </a:rPr>
              <a:t>1. Why Safety Comes First   ·   2. Spotting Hazards Around the Ground   ·   3. Protective Equipment   ·   4. Safe Practice in Nets and Training   ·   5. Fielding and Spectator Safety   ·   6. Looking After Yourself   ·   7. Raising a Concern and Getting Help</a:t>
            </a:r>
            <a:endParaRPr lang="en-US" sz="1400" dirty="0"/>
          </a:p>
        </p:txBody>
      </p:sp>
      <p:sp>
        <p:nvSpPr>
          <p:cNvPr id="7" name="Shape 5"/>
          <p:cNvSpPr/>
          <p:nvPr/>
        </p:nvSpPr>
        <p:spPr>
          <a:xfrm>
            <a:off x="9582912" y="4507992"/>
            <a:ext cx="950976" cy="950976"/>
          </a:xfrm>
          <a:prstGeom prst="ellipse">
            <a:avLst/>
          </a:prstGeom>
          <a:solidFill>
            <a:srgbClr val="05130B"/>
          </a:solidFill>
          <a:ln w="31750">
            <a:solidFill>
              <a:srgbClr val="F5C84B"/>
            </a:solidFill>
            <a:prstDash val="solid"/>
          </a:ln>
        </p:spPr>
      </p:sp>
      <p:pic>
        <p:nvPicPr>
          <p:cNvPr id="8" name="Image 0" descr="preencoded.png">    </p:cNvPr>
          <p:cNvPicPr>
            <a:picLocks noChangeAspect="1"/>
          </p:cNvPicPr>
          <p:nvPr/>
        </p:nvPicPr>
        <p:blipFill>
          <a:blip r:embed="rId1"/>
          <a:stretch>
            <a:fillRect/>
          </a:stretch>
        </p:blipFill>
        <p:spPr>
          <a:xfrm>
            <a:off x="9646920" y="4572000"/>
            <a:ext cx="822960" cy="822960"/>
          </a:xfrm>
          <a:prstGeom prst="rect">
            <a:avLst/>
          </a:prstGeom>
        </p:spPr>
      </p:pic>
      <p:sp>
        <p:nvSpPr>
          <p:cNvPr id="9" name="Shape 6"/>
          <p:cNvSpPr/>
          <p:nvPr/>
        </p:nvSpPr>
        <p:spPr>
          <a:xfrm>
            <a:off x="10588752" y="4507992"/>
            <a:ext cx="950976" cy="950976"/>
          </a:xfrm>
          <a:prstGeom prst="ellipse">
            <a:avLst/>
          </a:prstGeom>
          <a:solidFill>
            <a:srgbClr val="FBF7EA"/>
          </a:solidFill>
          <a:ln w="31750">
            <a:solidFill>
              <a:srgbClr val="F5C84B"/>
            </a:solidFill>
            <a:prstDash val="solid"/>
          </a:ln>
        </p:spPr>
      </p:sp>
      <p:pic>
        <p:nvPicPr>
          <p:cNvPr id="10" name="Image 1" descr="preencoded.png">    </p:cNvPr>
          <p:cNvPicPr>
            <a:picLocks noChangeAspect="1"/>
          </p:cNvPicPr>
          <p:nvPr/>
        </p:nvPicPr>
        <p:blipFill>
          <a:blip r:embed="rId2"/>
          <a:stretch>
            <a:fillRect/>
          </a:stretch>
        </p:blipFill>
        <p:spPr>
          <a:xfrm>
            <a:off x="10735056" y="4654296"/>
            <a:ext cx="658368" cy="658368"/>
          </a:xfrm>
          <a:prstGeom prst="rect">
            <a:avLst/>
          </a:prstGeom>
        </p:spPr>
      </p:pic>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WHY SAFETY COMES FIRST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 hard ball at speed creates real risk</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Most cricket injuries are preventable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Safety is everyone's shared responsibility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Speaking up is always the right thing</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see why safety sits at the heart of everything we do at the Winn Family T-20 League. Cricket is a wonderful game, but it is played with a hard ball that can travel at high speed, and many of our activities involve children, families and volunteers of all ages. Most injuries in cricket are preventable with simple habits: paying attention, wearing the right kit and speaking up when something looks wrong. Safety is not one person's job. Every player, captain, parent, umpire and volunteer shares responsibility for looking after the people around them. By the end of this module you will know the basics that keep our matches and training sessions safe and enjoyable for everyone.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2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SPOTTING HAZARDS AROUND THE GROUND</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 hazard is anything that could cause harm</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Walk the field and surrounds before play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Spot it, assess it, fix it or report 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Keep checking as conditions change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to look at the ground the way a safety-minded volunteer does. A hazard is anything with the potential to cause harm, such as holes or debris on the outfield, a damp or uneven run-up, loose boundary markers, broken glass near the pavilion, or spectators sitting too close to the playing area. Before play, walk the field and the surrounding areas, and report anything you cannot fix safely yourself. During play, keep watching, because conditions change as the weather and crowd change. Remember the simple sequence of spot it, assess it, fix it or report it. A hazard you notice and pass on is an injury that never happens.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3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PROTECTIVE EQUIPMENT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Helmets should meet the current British Standard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Fasten chin straps and check grilles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Close fielders should wear helmets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Check kit for damage before every session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Juniors follow ECB guidance and WFA regulations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why protective equipment matters and how to wear it properly. When batting or wicketkeeping, wear a helmet that meets the current British Standard for cricket helmets, with the grille correctly fitted and the chin strap fastened. Pads, gloves, a box and thigh guard protect against the hard ball, and close fielders should wear a helmet when standing in close positions. Equipment only protects you if it fits and is in good condition, so check for cracks, loose grilles and worn straps before every session. Under-18 players must follow the ECB helmet and equipment guidance and the WFA competition regulations, which you should always check before a match.</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4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SAFE PRACTICE IN NETS AND TRAINING</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Check netting is intact before use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Bowl only when the batter is ready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Never cross a lane during bowling</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Space drill groups and brief the rules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look at nets and training, where many cricket injuries happen. Netting must be intact with no gaps, and bowlers should only bowl when the batter is ready and the lane is clear. Never walk behind or across a net lane while bowling is taking place, and collect balls only when the coach or organiser says it is safe. Keep spare balls in a bucket rather than rolling around underfoot. In throwing and catching drills, make sure everyone knows which direction balls are travelling, and space groups apart. Coaches and organisers should brief the safety rules at the start of every session so that newcomers and juniors understand them too.</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5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FIELDING AND SPECTATOR SAFETY</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Call loudly for catches to avoid collisions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close fielding without proper protection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Keep spectators behind the boundary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Shout heads up for a ball into the crowd</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stay safe in the field and how to protect spectators. Fielders should call clearly for catches to avoid collisions, keep their eyes on the ball and take care near boundary boards and rope. Fielding very close to the bat without a helmet is not acceptable, and juniors should never field in close positions without the protection required by ECB guidance. Spectators, especially young children, should sit behind the boundary and away from the line of the sightscreen and nets. Remind people to watch the game when the ball is live and to keep bags and drinks clear of the boundary. A shout of heads up warns everyone of a ball coming their way.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6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LOOKING AFTER YOURSELF</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Warm up before play and training</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Hydrate and use sun protection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Never feel pressured to play through pain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Build bowling workload gradually</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think about your own physical readiness. A proper warm-up raises your heart rate, loosens the muscles and prepares the body for sprinting, throwing and bowling, which reduces the risk of strains. Drink water regularly, use sun protection on bright days and dress for the conditions. Tell your captain or coach if you are injured, unwell or simply not feeling right, and never feel pressured to play through pain. Fast bowlers in particular should build up their workload gradually and follow any ECB fast-bowling guidance for their age. This module gives general awareness only and is not a substitute for advice from a doctor or physiotherapist.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7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RAISING A CONCERN AND GETTING HELP</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Stop play and make the area safe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Call 999 or 112 in a serious emergency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Report hazards, near misses and worries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You never need proof to raise a concern</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what to do when something goes wrong or does not feel right. If someone is hurt, stop play if needed, make the area safe and fetch the person responsible for first aid. In a serious emergency, call 999 or 112 without delay. For a hazard, a near miss or a worry about someone's welfare, tell the captain, the organiser or the club's welfare lead as soon as possible. You never need proof to raise a concern, and it is always better to mention something that turns out to be nothing. The later modules in this pathway will show you exactly how to report incidents and safeguarding concerns properly.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FURTHER LEARNING</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REFERENCE VIDEOS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500" b="1" u="sng" dirty="0">
                <a:solidFill>
                  <a:srgbClr val="FFFFFF"/>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Making an Impact: Cricket Helmet Safety and Beyond</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Loughborough University — research into cricket helmet safety and protection at every level of the game.  ·  https://www.youtube.com/watch?v=Xb6v8PHS7Xw</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How to do the Primary Survey - First Aid Training - St John Ambulance</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St John Ambulance — the DR ABC check every responder should know before helping a casualty.  ·  https://www.youtube.com/watch?v=ea1RJUOiNfQ</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ASSESSMENT</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READY FOR THE TEST?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HOW IT WORKS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12 questions, marked instantly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80% needed to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Retake as often as you need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time limit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Certificate issued automatically on a pass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1828800" y="2286000"/>
            <a:ext cx="6400800" cy="6400800"/>
          </a:xfrm>
          <a:prstGeom prst="ellipse">
            <a:avLst/>
          </a:prstGeom>
          <a:solidFill>
            <a:srgbClr val="14A659">
              <a:alpha val="35000"/>
            </a:srgbClr>
          </a:solidFill>
          <a:ln/>
        </p:spPr>
      </p:sp>
      <p:sp>
        <p:nvSpPr>
          <p:cNvPr id="3" name="Shape 1"/>
          <p:cNvSpPr/>
          <p:nvPr/>
        </p:nvSpPr>
        <p:spPr>
          <a:xfrm>
            <a:off x="5330952" y="621792"/>
            <a:ext cx="1499616" cy="1499616"/>
          </a:xfrm>
          <a:prstGeom prst="ellipse">
            <a:avLst/>
          </a:prstGeom>
          <a:solidFill>
            <a:srgbClr val="FBF7EA"/>
          </a:solidFill>
          <a:ln w="31750">
            <a:solidFill>
              <a:srgbClr val="F5C84B"/>
            </a:solidFill>
            <a:prstDash val="solid"/>
          </a:ln>
        </p:spPr>
      </p:sp>
      <p:pic>
        <p:nvPicPr>
          <p:cNvPr id="4" name="Image 0" descr="preencoded.png">    </p:cNvPr>
          <p:cNvPicPr>
            <a:picLocks noChangeAspect="1"/>
          </p:cNvPicPr>
          <p:nvPr/>
        </p:nvPicPr>
        <p:blipFill>
          <a:blip r:embed="rId1"/>
          <a:stretch>
            <a:fillRect/>
          </a:stretch>
        </p:blipFill>
        <p:spPr>
          <a:xfrm>
            <a:off x="5532120" y="822960"/>
            <a:ext cx="1097280" cy="1097280"/>
          </a:xfrm>
          <a:prstGeom prst="rect">
            <a:avLst/>
          </a:prstGeom>
        </p:spPr>
      </p:pic>
      <p:sp>
        <p:nvSpPr>
          <p:cNvPr id="5" name="Text 2"/>
          <p:cNvSpPr/>
          <p:nvPr/>
        </p:nvSpPr>
        <p:spPr>
          <a:xfrm>
            <a:off x="457200" y="2331720"/>
            <a:ext cx="11274552" cy="822960"/>
          </a:xfrm>
          <a:prstGeom prst="rect">
            <a:avLst/>
          </a:prstGeom>
          <a:noFill/>
          <a:ln/>
        </p:spPr>
        <p:txBody>
          <a:bodyPr wrap="square" rtlCol="0" anchor="ctr"/>
          <a:lstStyle/>
          <a:p>
            <a:pPr algn="ctr" indent="0" marL="0">
              <a:buNone/>
            </a:pPr>
            <a:r>
              <a:rPr lang="en-US" sz="4000" b="1" spc="300" kern="0" dirty="0">
                <a:solidFill>
                  <a:srgbClr val="FFFFFF"/>
                </a:solidFill>
                <a:latin typeface="Georgia" pitchFamily="34" charset="0"/>
                <a:ea typeface="Georgia" pitchFamily="34" charset="-122"/>
                <a:cs typeface="Georgia" pitchFamily="34" charset="-120"/>
              </a:rPr>
              <a:t>THANK YOU</a:t>
            </a:r>
            <a:endParaRPr lang="en-US" sz="4000" dirty="0"/>
          </a:p>
        </p:txBody>
      </p:sp>
      <p:sp>
        <p:nvSpPr>
          <p:cNvPr id="6" name="Text 3"/>
          <p:cNvSpPr/>
          <p:nvPr/>
        </p:nvSpPr>
        <p:spPr>
          <a:xfrm>
            <a:off x="457200" y="3154680"/>
            <a:ext cx="11274552" cy="457200"/>
          </a:xfrm>
          <a:prstGeom prst="rect">
            <a:avLst/>
          </a:prstGeom>
          <a:noFill/>
          <a:ln/>
        </p:spPr>
        <p:txBody>
          <a:bodyPr wrap="square" rtlCol="0" anchor="ctr"/>
          <a:lstStyle/>
          <a:p>
            <a:pPr algn="ctr" indent="0" marL="0">
              <a:buNone/>
            </a:pPr>
            <a:r>
              <a:rPr lang="en-US" sz="1600" dirty="0">
                <a:solidFill>
                  <a:srgbClr val="F4F4F0"/>
                </a:solidFill>
                <a:latin typeface="Arial" pitchFamily="34" charset="0"/>
                <a:ea typeface="Arial" pitchFamily="34" charset="-122"/>
                <a:cs typeface="Arial" pitchFamily="34" charset="-120"/>
              </a:rPr>
              <a:t>You have reached the end of WFA1301 Cricket Safety Fundamentals.</a:t>
            </a:r>
            <a:endParaRPr lang="en-US" sz="1600" dirty="0"/>
          </a:p>
        </p:txBody>
      </p:sp>
      <p:sp>
        <p:nvSpPr>
          <p:cNvPr id="7" name="Shape 4"/>
          <p:cNvSpPr/>
          <p:nvPr/>
        </p:nvSpPr>
        <p:spPr>
          <a:xfrm>
            <a:off x="5184648" y="3840480"/>
            <a:ext cx="1828800" cy="45720"/>
          </a:xfrm>
          <a:prstGeom prst="rect">
            <a:avLst/>
          </a:prstGeom>
          <a:solidFill>
            <a:srgbClr val="F5C84B"/>
          </a:solidFill>
          <a:ln/>
        </p:spPr>
      </p:sp>
      <p:sp>
        <p:nvSpPr>
          <p:cNvPr id="8" name="Text 5"/>
          <p:cNvSpPr/>
          <p:nvPr/>
        </p:nvSpPr>
        <p:spPr>
          <a:xfrm>
            <a:off x="457200" y="4023360"/>
            <a:ext cx="11274552" cy="1005840"/>
          </a:xfrm>
          <a:prstGeom prst="rect">
            <a:avLst/>
          </a:prstGeom>
          <a:noFill/>
          <a:ln/>
        </p:spPr>
        <p:txBody>
          <a:bodyPr wrap="square" rtlCol="0" anchor="ctr"/>
          <a:lstStyle/>
          <a:p>
            <a:pPr algn="ctr" indent="0" marL="0">
              <a:buNone/>
            </a:pPr>
            <a:r>
              <a:rPr lang="en-US" sz="2400" i="1" dirty="0">
                <a:solidFill>
                  <a:srgbClr val="F5C84B"/>
                </a:solidFill>
                <a:latin typeface="Georgia" pitchFamily="34" charset="0"/>
                <a:ea typeface="Georgia" pitchFamily="34" charset="-122"/>
                <a:cs typeface="Georgia" pitchFamily="34" charset="-120"/>
              </a:rPr>
              <a:t>Alex Winn</a:t>
            </a:r>
            <a:endParaRPr lang="en-US" sz="2400" dirty="0"/>
          </a:p>
          <a:p>
            <a:pPr algn="ctr" indent="0" marL="0">
              <a:buNone/>
            </a:pPr>
            <a:r>
              <a:rPr lang="en-US" sz="1200" dirty="0">
                <a:solidFill>
                  <a:srgbClr val="CFCFC7"/>
                </a:solidFill>
                <a:latin typeface="Arial" pitchFamily="34" charset="0"/>
                <a:ea typeface="Arial" pitchFamily="34" charset="-122"/>
                <a:cs typeface="Arial" pitchFamily="34" charset="-120"/>
              </a:rPr>
              <a:t>League Founder &amp; Director  ·  Winn Family Association</a:t>
            </a:r>
            <a:endParaRPr lang="en-US" sz="2400" dirty="0"/>
          </a:p>
        </p:txBody>
      </p:sp>
      <p:sp>
        <p:nvSpPr>
          <p:cNvPr id="9" name="Text 6"/>
          <p:cNvSpPr/>
          <p:nvPr/>
        </p:nvSpPr>
        <p:spPr>
          <a:xfrm>
            <a:off x="457200" y="5257800"/>
            <a:ext cx="11274552" cy="457200"/>
          </a:xfrm>
          <a:prstGeom prst="rect">
            <a:avLst/>
          </a:prstGeom>
          <a:noFill/>
          <a:ln/>
        </p:spPr>
        <p:txBody>
          <a:bodyPr wrap="square" rtlCol="0" anchor="ctr">
            <a:normAutofit/>
          </a:bodyPr>
          <a:lstStyle/>
          <a:p>
            <a:pPr algn="ctr" indent="0" marL="0">
              <a:buNone/>
            </a:pPr>
            <a:r>
              <a:rPr lang="en-US" sz="1300" b="1" dirty="0">
                <a:solidFill>
                  <a:srgbClr val="34D67F"/>
                </a:solidFill>
                <a:latin typeface="Arial" pitchFamily="34" charset="0"/>
                <a:ea typeface="Arial" pitchFamily="34" charset="-122"/>
                <a:cs typeface="Arial" pitchFamily="34" charset="-120"/>
              </a:rPr>
              <a:t>Next: WFA1302 Safeguarding in Cricket  ·  WFA1305 Inclusion and Respect in Cricket</a:t>
            </a:r>
            <a:endParaRPr lang="en-US" sz="13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Winn Family Association · Winn Family T-20 League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WFA1301 Cricket Safety Fundamentals — Official module slides</dc:title>
  <dc:subject>Safeguarding, Welfare &amp; Safety · Ref. WFA/TC/WFA1301</dc:subject>
  <dc:creator>Winn Family Association</dc:creator>
  <cp:lastModifiedBy>Winn Family Association</cp:lastModifiedBy>
  <cp:revision>1</cp:revision>
  <dcterms:created xsi:type="dcterms:W3CDTF">2026-11-02T12:13:47Z</dcterms:created>
  <dcterms:modified xsi:type="dcterms:W3CDTF">2026-11-02T12:13:47Z</dcterms:modified>
</cp:coreProperties>
</file>