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WFA214 Cricket Rules Knowledge Assessment, an official Winn Family Association Training Centre module.
Revise the whole WFA Laws &amp; Rules series and test your knowledge in a timed 20-question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WFA/TC/WFA214.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WFA214 – Cricket Rules Knowledge Assessment brings together everything you have learned in the WFA Laws &amp; Rules series. The revision lessons cover the structure of the Laws, equipment, the toss, the methods of dismissal, no-balls, free hits, wides, dead balls, byes, leg byes and penalty runs, powerplays, overs, appeals and signals, results and the WFA competition conditions. You then sit a 20-question timed assessment drawn from across the series.
This assessment is for anyone who has worked through WFA201 to WFA213 and wants to confirm their knowledge. It is recommended for captains, scorers and aspiring umpires. You have 30 minutes and up to three attempts. Successful completion earns the WFA Laws &amp; Rules award, an internal WFA recognition rather than an external qualification.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WFA201 Introduction to the Laws of Cricket, WFA202 The Bat, Ball, Stumps and Bails, WFA203 The Toss and Match Start, WFA204 Dismissals: Bowled, Caught and LBW, WFA205 Run Out, Stumped and Hit Wicket, WFA206 No-Balls and Free Hits, WFA207 Wides and Dead Balls, WFA208 Byes, Leg Byes and Penalty Runs, WFA209 Powerplays and Fielding Restrictions, WFA210 The Over, Bowling Changes and End Changes, WFA211 Appeals, Signals and Umpire Decisions, WFA212 Ties, Super Overs and Abandoned Matches, WFA213 Match Regulations and Competition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THE ASSESSMENT WORKS — say:
In this lesson you will learn how the assessment works. It contains 20 questions drawn from the whole WFA Laws &amp; Rules series, including single-answer, true or false and select-all questions. You have 30 minutes to complete it, and up to three attempts. Read every question carefully, especially select-all questions, where you must choose every correct option and no incorrect ones. Before you begin, work through the revision lessons that follow. Each one summarises a group of modules from WFA201 to WFA213. If a revision lesson reveals a gap in your knowledge, return to the original module before attempting the assessment. Take your time, stay calm and trust what you have learned.
Key points: 20 questions from across the series; 30 minutes and up to three attempts; Select-all questions need every correct option; Revisit modules if you find a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REVISION: THE LAWS AND EQUIPMENT — say:
In this lesson you will revise the foundations from WFA201 and WFA202. MCC is the guardian of the Laws, and the Code contains a Preamble on the Spirit of Cricket followed by 42 Laws. Playing conditions adapt the Laws for formats such as T20, and competition regulations add league arrangements. The pitch is 22 yards long and the popping crease is 4 feet in front of the bowling crease. Each wicket has three stumps and two bails, 28 inches high and 9 inches wide. The bat may be no longer than 38 inches and no wider than 4.25 inches. The wicket is put down when a bail is completely removed or a stump is struck out of the ground.
Key points: MCC guards the Laws: a Preamble and 42 Laws; Pitch 22 yards; popping crease 4 feet ahead; Stumps 28 inches high, wicket 9 inches wide; Bat: maximum 38 inches long, 4.25 inches 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REVISION: THE TOSS AND STARTING PLAY — say:
In this lesson you will revise WFA203. Captains nominate their players in writing to an umpire before the toss. The toss takes place on the field of play, between 30 and 15 minutes before the scheduled start, in the presence of an umpire. The winning captain decides to bat or field and must tell the opposing captain straight away, and the decision cannot then be changed. Substitutes may field but may not bat or bowl under the Laws. There must be no practice on the match pitch on the day of the match. The bowler's end umpire calls Play to start the match. Delays and reduced matches follow the competition's conditions.
Key points: Teams nominated before the toss; Toss 30 to 15 minutes before the start; Substitutes may field but not bat or bowl; The bowler's end umpire calls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REVISION: DISMISSALS — say:
In this lesson you will revise WFA204 and WFA205. Bowled takes precedence over all other dismissals, and caught over all except bowled. A catch requires the ball to touch the bat or a glove holding the bat. LBW needs a fair delivery that does not pitch outside leg stump, hits the person before the bat, strikes in line or outside off with no shot offered, and would have hit the wicket. A run out can happen to either batter from any delivery, including a no-ball. Stumped requires the keeper to break the wicket unaided while the striker is out of their ground and not attempting a run. Hit wicket covers the striker breaking their own wicket while receiving the ball.
Key points: Bowled, then caught, take precedence; LBW: pitch, impact, shot and wicket; Run out: either batter, any delivery; Stumped and hit wicket: not from a no-ball.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REVISION: NO-BALLS AND FREE HITS — say:
In this lesson you will revise WFA206. A no-ball is signalled with one arm extended horizontally. Under the Laws it adds one run plus any runs scored, and it does not count in the over. Some part of the front foot must land behind the popping crease, and the back foot must land inside the return crease. Throwing, an unnotified change of mode, a high full toss above waist height and too many fielders behind square on the leg side are also no-balls. From a no-ball, a batter can only be out run out, obstructing the field or hit the ball twice. In T20 playing conditions the next ball is a free hit, signalled by circling an arm above the head.
Key points: Signal: one arm extended horizontally; Front foot: some part behind the popping crease; Only run out, obstructing or hit twice possible; T20: a free hit follows.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REVISION: WIDES, DEAD BALLS AND OTHER EXTRAS — say:
In this lesson you will revise WFA207 and WFA208. A wide is a ball out of reach of a normal cricket stroke, signalled with both arms extended. It adds one run, any runs completed are also wides, and it does not count in the over. The ball becomes dead when finally settled with the keeper or bowler, after a boundary or a dismissal, and the umpire calls dead ball for reasons such as serious injury. Byes are signalled with an open hand raised, leg byes by touching a raised knee. Leg byes need the striker to have attempted a shot or tried to avoid the ball. Five penalty runs apply for breaches such as the ball hitting a helmet left behind the keeper.
Key points: Wide: both arms extended; runs scored as wides; Dead ball: crossing wrists below the waist; Bye: open hand; leg bye: touch a raised knee; Five penalty runs for specific breaches.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REVISION: POWERPLAYS AND OVERS — say:
In this lesson you will revise WFA209 and WFA210. In standard T20 playing conditions the powerplay covers the first six overs, with no more than two fielders outside the 30-yard circle, rising to five for the rest of the innings. At all times no more than two fielders may be behind square on the leg side. An over is six valid balls, and if the umpire miscounts, the over stands as counted. No bowler may bowl consecutive overs, and an over left unfinished by an injured bowler is completed by someone who did not bowl the previous over and will not bowl the next. In a 20-over innings, standard T20 conditions allow a maximum of four overs per bowler.
Key points: Powerplay: overs 1 to 6, two fielders outside; After the powerplay: five outside; No consecutive overs for any bowler; Standard T20: four overs per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REVISION: APPEALS, SIGNALS AND RESULTS — say:
In this lesson you will revise WFA211 and WFA212. No batter is given out without an appeal, and the appeal must come before the next ball's run-up. The striker's end umpire decides stumped, hit wicket and run out at that end, while the bowler's end umpire decides everything else. The benefit of the doubt goes to the batter. A four is signalled by waving an arm and finishing across the chest, a six by raising both arms. A tie needs equal scores with the second innings complete. Super Overs, minimum overs and rain rules come from playing conditions, so check the WFA competition regulations. A team batting second wins by wickets, and a team batting first wins by runs.
Key points: Appeal before the next ball's run-up; Benefit of the doubt to the batter; Four: arm waved; six: both arms raised; Super Overs and rain rules come from playing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REVISION: WFA COMPETITION CONDITIONS — say:
In this final revision lesson you will revise WFA213. The Winn Family T-20 League plays the league season, the Winter Cup and the Pat McDonald Tournament, with Winnston Park as its home ground. Matches are 20 overs a side. In the league season, a win earns three points, a tie one, a no result one and a loss none. In the Winter Cup, a win earns two points, with one for a tie, one for a no result and none for a loss. Points, tie-breakers, eligibility, rain rules and discipline are competition matters, not Laws. Whenever a league detail is not certain, the correct answer is to check the WFA competition regulations. You are now ready to begin the assessment.
Key points: League: win 3, tie 1, no result 1, loss 0; Winter Cup: win 2, tie 1, no result 1, loss 0; Matches are 20 overs a side; Uncertain league detail: check the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20 questions, marked instantly
80% needed to pass
3 attempts allowed
30-minute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piYEG73afC4" TargetMode="External"/><Relationship Id="rId2" Type="http://schemas.openxmlformats.org/officeDocument/2006/relationships/hyperlink" Target="https://www.youtube.com/watch?v=upRjwUptfN8" TargetMode="External"/><Relationship Id="rId3" Type="http://schemas.openxmlformats.org/officeDocument/2006/relationships/hyperlink" Target="https://www.youtube.com/watch?v=krbe7Tt-hP4" TargetMode="Externa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WFA/TC/WFA214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WFA214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CRICKET RULES KNOWLEDGE ASSESSMENT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Laws &amp; Rules    •    Advanced    •    About 60 minutes    •    9 lessons    •    20-question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Revise the whole WFA Laws &amp; Rules series and test your knowledge in a timed 20-question assessment.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WFA214 Cricket Rules Knowledge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WFA/TC/WFA214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Laws &amp; Rules  ·  Advanced  ·  About 60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20 questions · 80% to pass · 3 attempts ·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WFA214 – Cricket Rules Knowledge Assessment brings together everything you have learned in the WFA Laws &amp; Rules series. The revision lessons cover the structure of the Laws, equipment, the toss, the methods of dismissal, no-balls, free hits, wides, dead balls, byes, leg byes and penalty runs, powerplays, overs, appeals and signals, results and the WFA competition conditions. You then sit a 20-question timed assessment drawn from across the series.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assessment is for anyone who has worked through WFA201 to WFA213 and wants to confirm their knowledge. It is recommended for captains, scorers and aspiring umpires. You have 30 minutes and up to three attempts. Successful completion earns the WFA Laws &amp; Rules award, an internal WFA recognition rather than an external qualification.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WFA214 Cricket Rules Knowledge Assessment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WFA214 Cricket Rules Knowledge Assessment training module, recognising your thorough knowledge of the Laws of Cricket, T20 playing conditions and the WFA competition conditions.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WFA214 Cricket Rules Knowledge Assessment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Laws &amp; Rules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have completed the WFA Laws &amp; Rules pathway and demonstrated a sound knowledge of the Laws and the league's competition conditions.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WFA202 The Bat, Ball, Stumps and Bails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WFA203 The Toss and Match Start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WFA204 Dismissals: Bowled, Caught and LBW</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WFA205 Run Out, Stumped and Hit Wicket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WFA206 No-Balls and Free Hits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WFA207 Wides and Dead Balls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WFA208 Byes, Leg Byes and Penalty Runs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WFA209 Powerplays and Fielding Restrictions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WFA210 The Over, Bowling Changes and End Changes</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the Assessment Works   ·   2. Revision: The Laws and Equipment   ·   3. Revision: The Toss and Starting Play   ·   4. Revision: Dismissals   ·   5. Revision: No-Balls and Free Hits   ·   6. Revision: Wides, Dead Balls and Other Extras   ·   7. Revision: Powerplays and Overs   ·   8. Revision: Appeals, Signals and Results   ·   9. Revision: WFA Competition Conditions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THE ASSESSMENT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from across the series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 minutes and up to three attempts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Select-all questions need every correct option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Revisit modules if you find a gap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assessment works. It contains 20 questions drawn from the whole WFA Laws &amp; Rules series, including single-answer, true or false and select-all questions. You have 30 minutes to complete it, and up to three attempts. Read every question carefully, especially select-all questions, where you must choose every correct option and no incorrect ones. Before you begin, work through the revision lessons that follow. Each one summarises a group of modules from WFA201 to WFA213. If a revision lesson reveals a gap in your knowledge, return to the original module before attempting the assessment. Take your time, stay calm and trust what you have learned.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THE LAWS AND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MCC guards the Laws: a Preamble and 42 Laws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22 yards; popping crease 4 feet ahead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Stumps 28 inches high, wicket 9 inches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 maximum 38 inches long, 4.25 inches wide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the foundations from WFA201 and WFA202. MCC is the guardian of the Laws, and the Code contains a Preamble on the Spirit of Cricket followed by 42 Laws. Playing conditions adapt the Laws for formats such as T20, and competition regulations add league arrangements. The pitch is 22 yards long and the popping crease is 4 feet in front of the bowling crease. Each wicket has three stumps and two bails, 28 inches high and 9 inches wide. The bat may be no longer than 38 inches and no wider than 4.25 inches. The wicket is put down when a bail is completely removed or a stump is struck out of the ground.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THE TOSS AND STARTING 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Teams nominated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Toss 30 to 15 minutes before the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Substitutes may field but not bat or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bowler's end umpire calls 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WFA203. Captains nominate their players in writing to an umpire before the toss. The toss takes place on the field of play, between 30 and 15 minutes before the scheduled start, in the presence of an umpire. The winning captain decides to bat or field and must tell the opposing captain straight away, and the decision cannot then be changed. Substitutes may field but may not bat or bowl under the Laws. There must be no practice on the match pitch on the day of the match. The bowler's end umpire calls Play to start the match. Delays and reduced matches follow the competition's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DISMISSALS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Bowled, then caught, take precedence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LBW: pitch, impact, shot and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 either batter, any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Stumped and hit wicket: not from a no-ball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WFA204 and WFA205. Bowled takes precedence over all other dismissals, and caught over all except bowled. A catch requires the ball to touch the bat or a glove holding the bat. LBW needs a fair delivery that does not pitch outside leg stump, hits the person before the bat, strikes in line or outside off with no shot offered, and would have hit the wicket. A run out can happen to either batter from any delivery, including a no-ball. Stumped requires the keeper to break the wicket unaided while the striker is out of their ground and not attempting a run. Hit wicket covers the striker breaking their own wicket while receiving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NO-BALLS AND FREE HITS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 one arm extended horizontally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foot: some part behind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run out, obstructing or hit twice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T20: a free hit follows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WFA206. A no-ball is signalled with one arm extended horizontally. Under the Laws it adds one run plus any runs scored, and it does not count in the over. Some part of the front foot must land behind the popping crease, and the back foot must land inside the return crease. Throwing, an unnotified change of mode, a high full toss above waist height and too many fielders behind square on the leg side are also no-balls. From a no-ball, a batter can only be out run out, obstructing the field or hit the ball twice. In T20 playing conditions the next ball is a free hit, signalled by circling an arm above the head.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WIDES, DEAD BALLS AND OTHER EXTRAS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both arms extended; runs scored as wides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Dead ball: crossing wrists below the waist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 open hand; leg bye: touch a raised knee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Five penalty runs for specific breaches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WFA207 and WFA208. A wide is a ball out of reach of a normal cricket stroke, signalled with both arms extended. It adds one run, any runs completed are also wides, and it does not count in the over. The ball becomes dead when finally settled with the keeper or bowler, after a boundary or a dismissal, and the umpire calls dead ball for reasons such as serious injury. Byes are signalled with an open hand raised, leg byes by touching a raised knee. Leg byes need the striker to have attempted a shot or tried to avoid the ball. Five penalty runs apply for breaches such as the ball hitting a helmet left behind the keeper.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POWERPLAYS AND 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overs 1 to 6, two fielders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After the powerplay: five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consecutive overs for any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 T20: four overs per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WFA209 and WFA210. In standard T20 playing conditions the powerplay covers the first six overs, with no more than two fielders outside the 30-yard circle, rising to five for the rest of the innings. At all times no more than two fielders may be behind square on the leg side. An over is six valid balls, and if the umpire miscounts, the over stands as counted. No bowler may bowl consecutive overs, and an over left unfinished by an injured bowler is completed by someone who did not bowl the previous over and will not bowl the next. In a 20-over innings, standard T20 conditions allow a maximum of four overs per bowler.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APPEALS, SIGNALS AND RESULTS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Appeal before the next ball's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Benefit of the doubt to the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arm waved; six: both arms raised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Super Overs and rain rules come from playing conditions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revise WFA211 and WFA212. No batter is given out without an appeal, and the appeal must come before the next ball's run-up. The striker's end umpire decides stumped, hit wicket and run out at that end, while the bowler's end umpire decides everything else. The benefit of the doubt goes to the batter. A four is signalled by waving an arm and finishing across the chest, a six by raising both arms. A tie needs equal scores with the second innings complete. Super Overs, minimum overs and rain rules come from playing conditions, so check the WFA competition regulations. A team batting second wins by wickets, and a team batting first wins by runs.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REVISION: WFA COMPETITION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League: win 3,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Winter Cup: win 2, tie 1, no result 1, loss 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Matches are 20 overs a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Uncertain league detail: check the regulations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revision lesson you will revise WFA213. The Winn Family T-20 League plays the league season, the Winter Cup and the Pat McDonald Tournament, with Winnston Park as its home ground. Matches are 20 overs a side. In the league season, a win earns three points, a tie one, a no result one and a loss none. In the Winter Cup, a win earns two points, with one for a tie, one for a no result and none for a loss. Points, tie-breakers, eligibility, rain rules and discipline are competition matters, not Laws. Whenever a league detail is not certain, the correct answer is to check the WFA competition regulations. You are now ready to begin the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Cricket Rule EXPLAINED In 14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broad recap of the rules of the game to refresh your knowledge.  ·  https://www.youtube.com/watch?v=piYEG73afC4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revise every umpire signal before the assessment.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KNOW about All the 10 Ways to Get OUT in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a round-up of every method of dismissal.  ·  https://www.youtube.com/watch?v=krbe7Tt-hP4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 attempts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30-minute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WFA214 Cricket Rules Knowledge Assessment.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WFA214 Cricket Rules Knowledge Assessment — Official module slides</dc:title>
  <dc:subject>Laws &amp; Rules · Ref. WFA/TC/WFA214</dc:subject>
  <dc:creator>Winn Family Association</dc:creator>
  <cp:lastModifiedBy>Winn Family Association</cp:lastModifiedBy>
  <cp:revision>1</cp:revision>
  <dcterms:created xsi:type="dcterms:W3CDTF">2026-11-02T12:13:44Z</dcterms:created>
  <dcterms:modified xsi:type="dcterms:W3CDTF">2026-11-02T12:13:44Z</dcterms:modified>
</cp:coreProperties>
</file>