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WFA1503 Bowling Economy and Wicket-Taking Analysis, an official Winn Family Association Training Centre module.
Measure bowling with economy, average and strike rate, dot-ball pressure and phase splits to judge who controls a T20 innings.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WFA/TC/WFA1503.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WFA1503 – Bowling Economy and Wicket-Taking Analysis explains how to judge bowling performance in T20 cricket. You will calculate economy rate, bowling average and bowling strike rate correctly, understand which extras are charged to the bowler, measure dot-ball pressure and boundaries conceded, and compare bowlers across the powerplay, middle and death overs. You will also learn why containment and wicket-taking are linked and how to balance them when choosing who bowls when.
This module is for bowlers, captains, coaches and scorers. It builds on WFA1501 Introduction to Cricket Performance Analysis and uses WFA live scoring and scorecards as its data. It leads on to WFA1505 Pitch Maps and Bowling Length Analysis and, with WFA1502, to WFA1509 Opposition Analysis, where bowling data becomes part of match planning.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WFA1501 Introduction to Cricket Performance Analysis.
Passing this module unlocks: WFA1505 Pitch Maps and Bowling Length Analysis, WFA1509 Opposition 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6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ECONOMY RATE — say:
In this lesson you will learn to calculate economy rate, the most widely used bowling figure in T20 cricket. Economy rate is the average number of runs a bowler concedes per over. Divide the runs conceded by the overs bowled. When overs are incomplete, convert them to balls first: three overs and two balls is twenty balls, which is three and one third overs. A bowler who concedes twenty-eight runs from four overs has an economy of seven. Runs scored off the bat, wides and no-balls are charged to the bowler, but byes and leg byes are not. Under standard T20 conditions each bowler may bowl a maximum of four overs.
Key points: Economy = runs conceded ÷ overs bowled; Convert part-overs to balls: 3.2 overs = 20 balls; Wides and no-balls count against the bowler; Byes and leg byes do not.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BOWLING AVERAGE AND STRIKE RATE — say:
In this lesson you will learn the two main wicket-taking figures. Bowling average is the number of runs conceded per wicket, calculated as runs conceded divided by wickets taken. Bowling strike rate is the number of balls bowled per wicket, calculated as balls bowled divided by wickets. Lower is better for both. A bowler with sixty runs, ninety-six balls and four wickets has an average of fifteen and a strike rate of twenty-four. Remember that run outs are not credited to the bowler, while bowled, caught, leg before wicket, stumped and hit wicket are. Small samples can make these figures jump around, so treat them carefully.
Key points: Average = runs conceded ÷ wickets; Strike rate = balls bowled ÷ wickets; Lower is better for both; Run outs are not credited to the bowler.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DOT-BALL PRESSURE AND BOUNDARIES — say:
In this lesson you will look at how bowlers build pressure. Dot-ball percentage is the share of legal deliveries from which no runs were scored. A high dot-ball percentage frustrates batters and often leads to risky shots and wickets, sometimes at the other end. Boundaries conceded per over shows how often a bowler is put away. A bowler with a modest economy but many boundaries may be bowling some excellent balls and some loose ones, which tells you consistency is the area to work on. Track extras separately too, because wides and no-balls add runs, extra deliveries and, after a front-foot no-ball, a free hit.
Key points: High dot-ball % builds pressure and wickets; Boundaries per over shows how often a bowler is hit; Inconsistency shows as many dots and many boundaries; Track extras; a front-foot no-ball brings a free hit.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PHASE-BY-PHASE BOWLING — say:
In this lesson you will compare bowling across the three phases of a T20 innings. Powerplay overs are hard to bowl because only two fielders may be outside the circle, so a good powerplay economy is usually higher than a good middle-overs economy. Death overs, sixteen to twenty, see batters attacking almost every ball. Always compare a bowler's economy with the typical economy for that phase in your league, not with a single overall figure. A bowler conceding nine an over at the death may be doing a fine job, while the same figure in the middle overs may be costly. This is the foundation of sensible bowling plans.
Key points: Compare economy with the phase average; Powerplay and death economies naturally run higher; Middle overs usually allow tighter figures; Phase splits shape bowling plans.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CONTAINMENT VERSUS WICKET-TAKING — say:
In this lesson you will explore the balance between keeping runs down and taking wickets. In T20 cricket the two are linked. Wickets slow the scoring because new batters need time to settle, and pressure from dot balls produces wickets. Some bowlers are natural containers who rarely go for runs, while others are strike bowlers who take wickets but can be expensive. A captain needs both. When reviewing a bowler, ask what job they were given and whether they did it. A bowler asked to attack in the powerplay who took two wickets for thirty-five may have had a better day than their economy suggests.
Key points: Wickets slow scoring; pressure creates wickets; Containers and strike bowlers do different jobs; Judge bowlers against the role they were given; A captain needs both types.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USING BOWLING DATA WITH BOWLERS — say:
In this lesson you will practise turning bowling figures into helpful feedback. Start with what went well, such as a good dot-ball percentage or a tidy death over. Then pick one area to improve, such as reducing wides or landing the yorker more often. Link the number to a practical drill and re-measure over the coming matches. Avoid judging a bowler on one expensive over, and always consider conditions such as a short boundary, a wet ball or a flat pitch. Workload matters too, particularly for young fast bowlers, so follow the ECB's fast bowling directives and the WFA's guidance on safe bowling workloads.
Key points: Lead with strengths, then one improvement; Link the figure to a practical drill; Consider conditions before judging; Respect safe bowling workload guidance for young players.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WFA1501 Introduction to Cricket Performance 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WFA/TC/WFA1503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WFA/TC/WFA1503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hyperlink" Target="https://www.youtube.com/watch?v=wSX8WEXMP-c" TargetMode="External"/><Relationship Id="rId2" Type="http://schemas.openxmlformats.org/officeDocument/2006/relationships/hyperlink" Target="https://www.youtube.com/watch?v=dK6cZBeYGtE" TargetMode="External"/><Relationship Id="rId3" Type="http://schemas.openxmlformats.org/officeDocument/2006/relationships/hyperlink" Target="https://www.youtube.com/watch?v=pzD1IixPFh0" TargetMode="External"/><Relationship Id="rId4" Type="http://schemas.openxmlformats.org/officeDocument/2006/relationships/slideLayout" Target="../slideLayouts/slideLayout2.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3.xml"/><Relationship Id="rId3"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WFA/TC/WFA1503</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WFA1503</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BOWLING ECONOMY AND WICKET-TAKING ANALYSIS</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Performance Analysis &amp; T20 Strategy    •    Intermediate    •    About 35 minutes    •    6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Measure bowling with economy, average and strike rate, dot-ball pressure and phase splits to judge who controls a T20 innings.</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WFA1503 Bowling Economy and Wicket-Taking Analysis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WFA/TC/WFA1503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Performance Analysis &amp; T20 Strategy  ·  Intermediate  ·  About 35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WFA1501 Introduction to Cricket Performance Analysis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WFA1503 – Bowling Economy and Wicket-Taking Analysis explains how to judge bowling performance in T20 cricket. You will calculate economy rate, bowling average and bowling strike rate correctly, understand which extras are charged to the bowler, measure dot-ball pressure and boundaries conceded, and compare bowlers across the powerplay, middle and death overs. You will also learn why containment and wicket-taking are linked and how to balance them when choosing who bowls when.</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bowlers, captains, coaches and scorers. It builds on WFA1501 Introduction to Cricket Performance Analysis and uses WFA live scoring and scorecards as its data. It leads on to WFA1505 Pitch Maps and Bowling Length Analysis and, with WFA1502, to WFA1509 Opposition Analysis, where bowling data becomes part of match planning.</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WFA1503 Bowling Economy and Wicket-Taking Analysis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WFA1503 Bowling Economy and Wicket-Taking Analysis training module, recognising your ability to measure economy, wicket-taking and bowling impact across the phases of a T20 innings.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WFA1503 Bowling Economy and Wicket-Taking Analysis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WFA1505 Pitch Maps and Bowling Length Analysis and WFA1509 Opposition Analysis</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unlocks WFA1505 Pitch Maps and Bowling Length Analysis and, together with WFA1502, WFA1509 Opposition Analysis in the WFA Performance Analysis &amp; T20 Strategy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WFA1501 Introduction to Cricket Performance Analysis</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WFA1505 Pitch Maps and Bowling Length Analysis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WFA1509 Opposition Analysis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06</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Economy rate   ·   2. Bowling average and strike rate   ·   3. Dot-ball pressure and boundaries   ·   4. Phase-by-phase bowling   ·   5. Containment versus wicket-taking   ·   6. Using bowling data with bowlers</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ECONOMY RATE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Economy = runs conceded ÷ overs bowled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Convert part-overs to balls: 3.2 overs = 20 balls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Wides and no-balls count against the bowler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Byes and leg byes do not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calculate economy rate, the most widely used bowling figure in T20 cricket. Economy rate is the average number of runs a bowler concedes per over. Divide the runs conceded by the overs bowled. When overs are incomplete, convert them to balls first: three overs and two balls is twenty balls, which is three and one third overs. A bowler who concedes twenty-eight runs from four overs has an economy of seven. Runs scored off the bat, wides and no-balls are charged to the bowler, but byes and leg byes are not. Under standard T20 conditions each bowler may bowl a maximum of four overs.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BOWLING AVERAGE AND STRIKE RATE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Average = runs conceded ÷ wickets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Strike rate = balls bowled ÷ wickets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Lower is better for both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Run outs are not credited to the bowler</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two main wicket-taking figures. Bowling average is the number of runs conceded per wicket, calculated as runs conceded divided by wickets taken. Bowling strike rate is the number of balls bowled per wicket, calculated as balls bowled divided by wickets. Lower is better for both. A bowler with sixty runs, ninety-six balls and four wickets has an average of fifteen and a strike rate of twenty-four. Remember that run outs are not credited to the bowler, while bowled, caught, leg before wicket, stumped and hit wicket are. Small samples can make these figures jump around, so treat them carefully.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DOT-BALL PRESSURE AND BOUNDARIES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High dot-ball % builds pressure and wickets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Boundaries per over shows how often a bowler is hit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Inconsistency shows as many dots and many boundaries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Track extras; a front-foot no-ball brings a free hit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how bowlers build pressure. Dot-ball percentage is the share of legal deliveries from which no runs were scored. A high dot-ball percentage frustrates batters and often leads to risky shots and wickets, sometimes at the other end. Boundaries conceded per over shows how often a bowler is put away. A bowler with a modest economy but many boundaries may be bowling some excellent balls and some loose ones, which tells you consistency is the area to work on. Track extras separately too, because wides and no-balls add runs, extra deliveries and, after a front-foot no-ball, a free hit.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PHASE-BY-PHASE BOWLING</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Compare economy with the phase average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Powerplay and death economies naturally run higher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Middle overs usually allow tighter figures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Phase splits shape bowling plans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compare bowling across the three phases of a T20 innings. Powerplay overs are hard to bowl because only two fielders may be outside the circle, so a good powerplay economy is usually higher than a good middle-overs economy. Death overs, sixteen to twenty, see batters attacking almost every ball. Always compare a bowler's economy with the typical economy for that phase in your league, not with a single overall figure. A bowler conceding nine an over at the death may be doing a fine job, while the same figure in the middle overs may be costly. This is the foundation of sensible bowling plans.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CONTAINMENT VERSUS WICKET-TAKING</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Wickets slow scoring; pressure creates wickets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Containers and strike bowlers do different jobs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Judge bowlers against the role they were given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captain needs both types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explore the balance between keeping runs down and taking wickets. In T20 cricket the two are linked. Wickets slow the scoring because new batters need time to settle, and pressure from dot balls produces wickets. Some bowlers are natural containers who rarely go for runs, while others are strike bowlers who take wickets but can be expensive. A captain needs both. When reviewing a bowler, ask what job they were given and whether they did it. A bowler asked to attack in the powerplay who took two wickets for thirty-five may have had a better day than their economy suggests.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USING BOWLING DATA WITH BOWLERS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Lead with strengths, then one improvement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Link the figure to a practical drill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Consider conditions before judging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Respect safe bowling workload guidance for young players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practise turning bowling figures into helpful feedback. Start with what went well, such as a good dot-ball percentage or a tidy death over. Then pick one area to improve, such as reducing wides or landing the yorker more often. Link the number to a practical drill and re-measure over the coming matches. Avoid judging a bowler on one expensive over, and always consider conditions such as a short boundary, a wet ball or a flat pitch. Workload matters too, particularly for young fast bowlers, so follow the ECB's fast bowling directives and the WFA's guidance on safe bowling workloads.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How to Calculate Bowling Economy Rate in Cricket</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Calculator Club — a straightforward worked example of calculating economy rate.  ·  https://www.youtube.com/watch?v=wSX8WEXMP-c</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art of death bowling in T20 cricket 🪄 | Nasser Hussain, Stuart Broad and Eoin Morgan reveal all!</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Sky Sports Cricket — experienced international players discuss bowling plans and pressure at the death.  ·  https://www.youtube.com/watch?v=dK6cZBeYGtE</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'How to bowl in the death overs?' by Shaun Pollock</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Cricbuzz — a former international fast bowler on the mindset and skills of death bowling.  ·  https://www.youtube.com/watch?v=pzD1IixPFh0</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WFA1501 Introduction to Cricket Performance Analysis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WFA1503 Bowling Economy and Wicket-Taking Analysis.</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WFA1505 Pitch Maps and Bowling Length Analysis  ·  WFA1509 Opposition Analysis</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WFA1503 Bowling Economy and Wicket-Taking Analysis — Official module slides</dc:title>
  <dc:subject>Performance Analysis &amp; T20 Strategy · Ref. WFA/TC/WFA1503</dc:subject>
  <dc:creator>Winn Family Association</dc:creator>
  <cp:lastModifiedBy>Winn Family Association</cp:lastModifiedBy>
  <cp:revision>1</cp:revision>
  <dcterms:created xsi:type="dcterms:W3CDTF">2026-11-02T13:14:27Z</dcterms:created>
  <dcterms:modified xsi:type="dcterms:W3CDTF">2026-11-02T13:14:27Z</dcterms:modified>
</cp:coreProperties>
</file>