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WFA1502 Batting Strike Rate and Scoring Zones, an official Winn Family Association Training Centre module.
Measure batting tempo with strike rate, dot-ball and boundary percentages, and find where on the field a batter scores their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WFA/TC/WFA1502.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WFA1502 – Batting Strike Rate and Scoring Zones explores how to measure the tempo and shape of a T20 innings. You will calculate strike rate correctly, track dot-ball and boundary percentages, separate boundary runs from running between the wickets, and break an innings into powerplay, middle and death phases. You will also learn to divide the field into simple scoring zones so you can see where a batter scores and where they are being kept quiet.
This module is for batters, captains, coaches and scorers who want to understand batting performance beyond the total. It builds on WFA1501 Introduction to Cricket Performance Analysis and uses data from WFA live scoring and scorecards. It leads on to WFA1504 Wagon Wheels and Scoring Charts and, with WFA1503, to WFA1509 Opposition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WFA1501 Introduction to Cricket Performance Analysis.
Passing this module unlocks: WFA1504 Wagon Wheels and Scoring Charts, WFA1509 Opposition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CALCULATING STRIKE RATE — say:
In this lesson you will learn how batting strike rate is calculated and what it tells you. Strike rate is the number of runs a batter scores per one hundred balls faced. You calculate it by dividing runs by balls faced and multiplying by one hundred. A batter who scores forty runs from thirty-two balls has a strike rate of one hundred and twenty-five. Remember that wides do not count as a ball faced, while a no-ball does count as a ball faced by the batter. In T20 cricket, strike rate is often as important as average, because a slow thirty can cost a team more than a quick fifteen. Always look at the two together.
Key points: Strike rate = runs ÷ balls faced × 100; 40 from 32 balls = strike rate 125; Wides are not balls faced; no-balls are; Read strike rate alongside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DOT BALLS AND BOUNDARY PERCENTAGE — say:
In this lesson you will look underneath strike rate at two figures that explain it. Dot-ball percentage is the share of balls faced from which the batter scored nothing. Boundary percentage is the share of balls faced that went for four or six. Two batters can have the same strike rate in very different ways. One may hit plenty of boundaries but face many dot balls, which builds pressure on the partner. Another may rarely find the rope but rotate the strike almost every ball. Knowing which type of batter you are helps you plan practice and helps the captain choose a batting order that balances the two styles.
Key points: Dot-ball % = scoreless balls ÷ balls faced; Boundary % = fours and sixes ÷ balls faced; Same strike rate, different scoring styles; Use both to plan practice and batting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BOUNDARIES VERSUS RUNNING — say:
In this lesson you will separate the runs a batter scores in boundaries from the runs they score by running. Add up the fours and sixes, multiply them out, and subtract the total from the batter's score. The remainder is running runs, made of ones, twos and threes. A batter who relies almost entirely on boundaries can be contained by setting deeper fields and bowling to their weaker areas, while a batter who runs hard keeps the scoreboard moving even when boundaries dry up. On larger grounds or slow outfields, running between the wickets often becomes more valuable, so check conditions before you judge the balance.
Key points: Running runs = total minus boundary runs; Boundary-reliant batters can be contained; Hard running keeps pressure on the field; Ground size and outfield change the balance.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PHASES OF A T20 INNINGS — say:
In this lesson you will break a batting innings into the three phases of a T20 match. The powerplay covers the first six overs, when no more than two fielders may be positioned outside the thirty-yard circle under standard T20 playing conditions. The middle overs, roughly seven to fifteen, usually see more spin and a spread field. The death overs, sixteen to twenty, demand quick scoring with wickets in hand. Recording each batter's runs and balls in each phase shows whether they are suited to opening, consolidating or finishing. Check the WFA competition regulations for any local variation to powerplay or fielding restrictions.
Key points: Powerplay: overs 1–6, max two fielders outside the circle; Middle overs: roughly 7–15; Death overs: 16–20; Phase splits reveal best batting roles.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MAPPING SCORING ZONES — say:
In this lesson you will learn a simple way to record where a batter scores. Divide the field into a handful of zones, for example fine leg, square leg, midwicket, straight, cover, point and third man. For each scoring shot note the zone and the runs. Remember that leg side and off side are mirrored for left-handed batters, so record zones relative to the batter, not the pavilion. After a few innings you will see patterns, such as a batter who scores most of their runs through the leg side or who rarely scores behind square. These patterns guide both the batter's practice and the opposition's field settings.
Key points: Split the field into six to eight zones; Record the zone and runs for every scoring shot; Mirror zones for left-handed batters; Patterns guide practice and field placings.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USING STRIKE DATA IN PRACTICE — say:
In this lesson you will turn batting data into practical goals. Choose one or two targets that are realistic and measurable, such as reducing dot-ball percentage against spin or adding a reliable scoring option square on the off side. Share the numbers with the batter as a starting point for a conversation, not a judgement. Use nets and middle practice to rehearse the specific situation, and re-measure over the next few matches. Remember that confidence matters as much as technique, so celebrate progress, keep the language positive, and remind players that the aim is to enjoy their cricket and contribute to the team.
Key points: Pick one or two measurable batting targets; Use data to start a conversation; Practise the specific match situation; Re-measure and celebrate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WFA1501 Introduction to Cricket Performance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L7hH6gCrRZI" TargetMode="External"/><Relationship Id="rId2" Type="http://schemas.openxmlformats.org/officeDocument/2006/relationships/hyperlink" Target="https://www.youtube.com/watch?v=4v4O5SIlCGw" TargetMode="External"/><Relationship Id="rId3" Type="http://schemas.openxmlformats.org/officeDocument/2006/relationships/hyperlink" Target="https://www.youtube.com/watch?v=Srd7jxMMJr4" TargetMode="External"/><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WFA/TC/WFA1502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WFA1502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BATTING STRIKE RATE AND SCORING ZONES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Intermediate    •    About 35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Measure batting tempo with strike rate, dot-ball and boundary percentages, and find where on the field a batter scores their runs.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WFA1502 Batting Strike Rate and Scoring Zones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WFA/TC/WFA1502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WFA1501 Introduction to Cricket Performance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WFA1502 – Batting Strike Rate and Scoring Zones explores how to measure the tempo and shape of a T20 innings. You will calculate strike rate correctly, track dot-ball and boundary percentages, separate boundary runs from running between the wickets, and break an innings into powerplay, middle and death phases. You will also learn to divide the field into simple scoring zones so you can see where a batter scores and where they are being kept quiet.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batters, captains, coaches and scorers who want to understand batting performance beyond the total. It builds on WFA1501 Introduction to Cricket Performance Analysis and uses data from WFA live scoring and scorecards. It leads on to WFA1504 Wagon Wheels and Scoring Charts and, with WFA1503, to WFA1509 Opposition Analysis.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WFA1502 Batting Strike Rate and Scoring Zones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WFA1502 Batting Strike Rate and Scoring Zones training module, recognising your ability to measure batting strike rate, scoring tempo and scoring zones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WFA1502 Batting Strike Rate and Scoring Zones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WFA1504 Wagon Wheels and Scoring Charts and WFA1509 Opposition Analysis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WFA1504 Wagon Wheels and Scoring Charts and, together with WFA1503, WFA1509 Opposition Analysis in the WFA Performance Analysis &amp; T20 Strategy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WFA1501 Introduction to Cricket Performance Analysis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WFA1504 Wagon Wheels and Scoring Charts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WFA1509 Opposition Analysis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Calculating strike rate   ·   2. Dot balls and boundary percentage   ·   3. Boundaries versus running   ·   4. Phases of a T20 innings   ·   5. Mapping scoring zones   ·   6. Using strike data in practice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CALCULATING STRIKE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 rate = runs ÷ balls faced × 100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40 from 32 balls = strike rate 125</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Wides are not balls faced; no-balls 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strike rate alongside average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batting strike rate is calculated and what it tells you. Strike rate is the number of runs a batter scores per one hundred balls faced. You calculate it by dividing runs by balls faced and multiplying by one hundred. A batter who scores forty runs from thirty-two balls has a strike rate of one hundred and twenty-five. Remember that wides do not count as a ball faced, while a no-ball does count as a ball faced by the batter. In T20 cricket, strike rate is often as important as average, because a slow thirty can cost a team more than a quick fifteen. Always look at the two together.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DOT BALLS AND BOUNDARY PERCENTAGE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Dot-ball % = scoreless balls ÷ balls faced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Boundary % = fours and sixes ÷ balls faced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strike rate, different scoring styles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both to plan practice and batting order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underneath strike rate at two figures that explain it. Dot-ball percentage is the share of balls faced from which the batter scored nothing. Boundary percentage is the share of balls faced that went for four or six. Two batters can have the same strike rate in very different ways. One may hit plenty of boundaries but face many dot balls, which builds pressure on the partner. Another may rarely find the rope but rotate the strike almost every ball. Knowing which type of batter you are helps you plan practice and helps the captain choose a batting order that balances the two styles.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BOUNDARIES VERSUS RUNNING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Running runs = total minus boundary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Boundary-reliant batters can be contained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Hard running keeps pressure on the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Ground size and outfield change the balance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separate the runs a batter scores in boundaries from the runs they score by running. Add up the fours and sixes, multiply them out, and subtract the total from the batter's score. The remainder is running runs, made of ones, twos and threes. A batter who relies almost entirely on boundaries can be contained by setting deeper fields and bowling to their weaker areas, while a batter who runs hard keeps the scoreboard moving even when boundaries dry up. On larger grounds or slow outfields, running between the wickets often becomes more valuable, so check conditions before you judge the balance.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PHASES OF A T20 INNINGS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overs 1–6, max two fielders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Middle overs: roughly 7–15</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Death overs: 16–20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Phase splits reveal best batting roles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break a batting innings into the three phases of a T20 match. The powerplay covers the first six overs, when no more than two fielders may be positioned outside the thirty-yard circle under standard T20 playing conditions. The middle overs, roughly seven to fifteen, usually see more spin and a spread field. The death overs, sixteen to twenty, demand quick scoring with wickets in hand. Recording each batter's runs and balls in each phase shows whether they are suited to opening, consolidating or finishing. Check the WFA competition regulations for any local variation to powerplay or fielding restrictions.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MAPPING SCORING ZONES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Split the field into six to eight zones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the zone and runs for every scoring shot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Mirror zones for left-handed batters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Patterns guide practice and field placings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 simple way to record where a batter scores. Divide the field into a handful of zones, for example fine leg, square leg, midwicket, straight, cover, point and third man. For each scoring shot note the zone and the runs. Remember that leg side and off side are mirrored for left-handed batters, so record zones relative to the batter, not the pavilion. After a few innings you will see patterns, such as a batter who scores most of their runs through the leg side or who rarely scores behind square. These patterns guide both the batter's practice and the opposition's field settings.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STRIKE DATA IN PRACTICE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Pick one or two measurable batting targets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data to start a conversation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the specific match situation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Re-measure and celebrate progress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turn batting data into practical goals. Choose one or two targets that are realistic and measurable, such as reducing dot-ball percentage against spin or adding a reliable scoring option square on the off side. Share the numbers with the batter as a starting point for a conversation, not a judgement. Use nets and middle practice to rehearse the specific situation, and re-measure over the next few matches. Remember that confidence matters as much as technique, so celebrate progress, keep the language positive, and remind players that the aim is to enjoy their cricket and contribute to the team.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Calculate Strike Rate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Calculator Club — a quick worked explanation of the strike rate calculation.  ·  https://www.youtube.com/watch?v=L7hH6gCrRZI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Rotate Strike like a PRO | 5 Strike Rotation options against SEAM Bowling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practical strike rotation options that help reduce dot-ball percentage.  ·  https://www.youtube.com/watch?v=4v4O5SIlCGw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Score constant RUNS- Analysis your OWN wagon wheel (Level-Up your GAME)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My cricket buddy — shows how a batter can study their own scoring areas.  ·  https://www.youtube.com/watch?v=Srd7jxMMJr4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WFA1501 Introduction to Cricket Performance Analysis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WFA1502 Batting Strike Rate and Scoring Zones.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WFA1504 Wagon Wheels and Scoring Charts  ·  WFA1509 Opposition Analysis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WFA1502 Batting Strike Rate and Scoring Zones — Official module slides</dc:title>
  <dc:subject>Performance Analysis &amp; T20 Strategy · Ref. WFA/TC/WFA1502</dc:subject>
  <dc:creator>Winn Family Association</dc:creator>
  <cp:lastModifiedBy>Winn Family Association</cp:lastModifiedBy>
  <cp:revision>1</cp:revision>
  <dcterms:created xsi:type="dcterms:W3CDTF">2026-11-02T13:14:28Z</dcterms:created>
  <dcterms:modified xsi:type="dcterms:W3CDTF">2026-11-02T13:14:28Z</dcterms:modified>
</cp:coreProperties>
</file>