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WFA1304 Appropriate Behaviour and Boundaries, an official Winn Family Association Training Centre module.
Good practice for adults around juniors and adults at risk: positions of trust, communication, touch, travel, changing rooms and photos.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WFA/TC/WFA1304.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WFA1304 – Appropriate Behaviour and Boundaries sets out the standards of behaviour that keep relationships at the club safe and professional. You will learn about positions of trust, safe communication including social media and messaging, appropriate physical contact in coaching, supervision ratios, changing rooms, transport and overnight trips, and taking photographs and video. You will also learn how clear boundaries protect volunteers as well as participants. Online awareness modules do not replace any safeguarding training, DBS or other checks required for your role, or the club's own safeguarding policy and procedures.
This module is for anyone who coaches, captains, manages, drives, umpires or volunteers around junior players or adults at risk, and it is valuable for every member. It follows WFA1302 Safeguarding in Cricket. Always check the WFA code of conduct and safeguarding policy, along with ECB guidance, for the exact rules that apply to your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WFA1302 Safeguarding in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POSITIONS OF TRUST — say:
In this lesson you will learn what it means to be in a position of trust. Coaches, captains, team managers, officials and many volunteers hold authority over junior players and others. That authority brings responsibility. People in a position of trust must never use it to gain influence, favours or inappropriate relationships, and the law makes it an offence for a sports coach in a position of trust to engage in sexual activity with a sixteen or seventeen year old in their care. Treat everyone fairly, avoid favouritism, keep relationships professional and remember that a junior's welfare always comes before results. Being trusted is a privilege that must be earned and protected.
Key points: Authority brings responsibility; Never use your role for personal advantage; The law protects 16 and 17 year olds in a coach's care; Welfare always comes before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COMMUNICATION AND SOCIAL MEDIA — say:
In this lesson you will learn how to communicate safely. Use official club channels and group messages for team arrangements, and include parents or carers when contacting under-18s. Avoid private one-to-one messaging with juniors, and do not add junior players as friends or followers on your personal social media accounts. Keep all messages professional in tone and content, and never send anything you would not be happy for a parent or the welfare lead to read. Avoid late-night messages. If a young person contacts you privately about something personal, respond briefly, keep a record and inform the welfare lead. Clear, transparent communication protects everyone.
Key points: Use official channels and group messages; Include parents when contacting under-18s; No private messaging or social media friendships with juniors; Keep every message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PHYSICAL CONTACT IN COACHING — say:
In this lesson you will look at physical contact in a cricket setting. Coaching sometimes calls for contact, such as adjusting a grip or guiding a bowling action, and first aid may require it too. Contact should only happen when it is necessary, in response to the player's needs, in an open place, and with the player's understanding. Explain what you are going to do and ask first. Demonstration is often a better alternative. Physical contact must never be intrusive, never be for the adult's benefit and never be secret. If a player seems uncomfortable, stop. If contact happens accidentally or is misunderstood, tell the welfare lead and record it.
Key points: Contact only when necessary and in the open; Explain and ask before any contact; Demonstrate instead where possible; Stop if a player seems uncomfortable; Record and report any misunderstanding.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SUPERVISION AND AVOIDING ONE-TO-ONE SITUATIONS — say:
In this lesson you will learn about safe supervision. Junior sessions should have enough adults for the age and number of players, and ECB guidance recommends at least two adults present so that no one is left alone with a child. Avoid situations where you are unobserved with a junior, such as in an empty pavilion or a parked car. If a one-to-one situation cannot be avoided, for example waiting for a late parent, stay in a visible place, tell another adult and let the parent know. Keep a register of who attends and who collects each child. Check the WFA policy and ECB guidance for the specific supervision ratios that apply to your activity.
Key points: At least two adults with junior groups; Avoid being unobserved with a junior; Stay visible if one-to-one is unavoidable; Keep registers of attendance and collection.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CHANGING ROOMS AND PRIVACY — say:
In this lesson you will learn how to manage changing rooms safely. Changing rooms are a common place for privacy and dignity to be compromised, especially where juniors and adults share facilities, as often happens in a family league. Adults should not change or shower at the same time as junior players, and where facilities are shared, arrange separate times or areas. Mobile phones and cameras must never be used in changing rooms. Supervising adults should normally be of the same sex as the group and should only enter when necessary, ideally in pairs. Juniors should be encouraged to arrive ready to play where facilities are limited. Check the WFA policy for local arrangements.
Key points: Adults and juniors do not change at the same time; No phones or cameras in changing rooms; Supervise in pairs and only when needed; Encourage juniors to arrive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TRANSPORT, TRIPS AND TOURS — say:
In this lesson you will consider travel and trips. Parents and carers are responsible for arranging their child's transport to and from cricket, and any lift arrangements made by the club should be agreed with parents in advance. Avoid driving a single junior alone where possible. If it cannot be avoided, get the parent's consent, sit the child in the back and tell another adult your route and timings. Drivers must be properly licensed and insured, and vehicles roadworthy. Away trips, tournaments and overnight stays need planning, consent forms, medical information, appropriate supervision and accommodation arrangements, following ECB guidance and the WFA policy.
Key points: Parents are responsible for arranging transport; Avoid lone lifts with a junior; Licensed, insured drivers and roadworthy vehicles; Trips need consent, medical details and supervision.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PHOTOGRAPHY, VIDEO AND ONLINE CONTENT — say:
In this lesson you will learn how to handle photographs and video. Pictures of matches and celebrations are part of club life, but images of juniors must be handled with care. Obtain consent from parents or carers before taking and publishing images of under-18s, and respect anyone who opts out. Players should be appropriately dressed and images should focus on the cricket. Avoid publishing a junior's full name alongside their photograph, and never share details that could identify where they live or go to school. Store images securely on club systems rather than personal devices. Report any concern about inappropriate filming to the welfare lead immediately.
Key points: Get parental consent for images of under-18s; Respect opt-outs; No full names with junior photos; Store images on club systems; Report inappropriate filming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BOUNDARIES PROTECT EVERYONE — say:
In this lesson you will bring everything together. Clear boundaries protect juniors and adults at risk, but they also protect volunteers from misunderstandings and false allegations, and they protect the reputation of the league. If you see a colleague cross a boundary, raise it, either with them directly if you feel able or with the welfare lead. If you make a mistake yourself, such as an accidental one-to-one situation, be open about it and record it. Good intentions are not enough on their own. Following the WFA code of conduct consistently, even when it feels inconvenient, is what makes the Winn Family T-20 League a place where families feel confident to play.
Key points: Boundaries protect participants and volunteers; Raise concerns about colleagues' conduct; Be open about your own mistakes; Follow the code of conduct consistently.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WFA1302 Safeguarding in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rIDEXVOr7ls" TargetMode="External"/><Relationship Id="rId2" Type="http://schemas.openxmlformats.org/officeDocument/2006/relationships/hyperlink" Target="https://www.youtube.com/watch?v=GYGczZJUm54" TargetMode="Externa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WFA/TC/WFA1304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WFA1304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APPROPRIATE BEHAVIOUR AND BOUNDARIES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Safeguarding, Welfare &amp; Safety    •    Intermediate    •    About 35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Good practice for adults around juniors and adults at risk: positions of trust, communication, touch, travel, changing rooms and photos.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WFA1304 Appropriate Behaviour and Boundaries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WFA/TC/WFA1304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Safeguarding, Welfare &amp; Safety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WFA1302 Safeguarding in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WFA1304 – Appropriate Behaviour and Boundaries sets out the standards of behaviour that keep relationships at the club safe and professional. You will learn about positions of trust, safe communication including social media and messaging, appropriate physical contact in coaching, supervision ratios, changing rooms, transport and overnight trips, and taking photographs and video. You will also learn how clear boundaries protect volunteers as well as participants. Online awareness modules do not replace any safeguarding training, DBS or other checks required for your role, or the club's own safeguarding policy and procedures.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anyone who coaches, captains, manages, drives, umpires or volunteers around junior players or adults at risk, and it is valuable for every member. It follows WFA1302 Safeguarding in Cricket. Always check the WFA code of conduct and safeguarding policy, along with ECB guidance, for the exact rules that apply to your role.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WFA1304 Appropriate Behaviour and Boundaries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WFA1304 Appropriate Behaviour and Boundaries training module, recognising your understanding of safe, professional behaviour and boundaries when working with children and adults at risk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WFA1304 Appropriate Behaviour and Boundaries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Code of Conduct Commitment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your awareness of the behaviour, communication and supervision standards expected of anyone volunteering with juniors or adults at risk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WFA1302 Safeguarding in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Positions of Trust   ·   2. Communication and Social Media   ·   3. Physical Contact in Coaching   ·   4. Supervision and Avoiding One-to-One Situations   ·   5. Changing Rooms and Privacy   ·   6. Transport, Trips and Tours   ·   7. Photography, Video and Online Content   ·   8. Boundaries Protect Everyone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POSITIONS OF TRUST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Authority brings responsibility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use your role for personal advantage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law protects 16 and 17 year olds in a coach's care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Welfare always comes before results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it means to be in a position of trust. Coaches, captains, team managers, officials and many volunteers hold authority over junior players and others. That authority brings responsibility. People in a position of trust must never use it to gain influence, favours or inappropriate relationships, and the law makes it an offence for a sports coach in a position of trust to engage in sexual activity with a sixteen or seventeen year old in their care. Treat everyone fairly, avoid favouritism, keep relationships professional and remember that a junior's welfare always comes before results. Being trusted is a privilege that must be earned and protected.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COMMUNICATION AND SOCIAL MEDIA</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official channels and group messages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Include parents when contacting under-18s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private messaging or social media friendships with juniors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every message professional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communicate safely. Use official club channels and group messages for team arrangements, and include parents or carers when contacting under-18s. Avoid private one-to-one messaging with juniors, and do not add junior players as friends or followers on your personal social media accounts. Keep all messages professional in tone and content, and never send anything you would not be happy for a parent or the welfare lead to read. Avoid late-night messages. If a young person contacts you privately about something personal, respond briefly, keep a record and inform the welfare lead. Clear, transparent communication protects everyone.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PHYSICAL CONTACT IN COACHING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Contact only when necessary and in the open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and ask before any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Demonstrate instead where possible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if a player seems uncomfortable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and report any misunderstanding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physical contact in a cricket setting. Coaching sometimes calls for contact, such as adjusting a grip or guiding a bowling action, and first aid may require it too. Contact should only happen when it is necessary, in response to the player's needs, in an open place, and with the player's understanding. Explain what you are going to do and ask first. Demonstration is often a better alternative. Physical contact must never be intrusive, never be for the adult's benefit and never be secret. If a player seems uncomfortable, stop. If contact happens accidentally or is misunderstood, tell the welfare lead and record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SUPERVISION AND AVOIDING ONE-TO-ONE SITUATIONS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 least two adults with junior groups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being unobserved with a junior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visible if one-to-one is unavoidable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registers of attendance and collection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safe supervision. Junior sessions should have enough adults for the age and number of players, and ECB guidance recommends at least two adults present so that no one is left alone with a child. Avoid situations where you are unobserved with a junior, such as in an empty pavilion or a parked car. If a one-to-one situation cannot be avoided, for example waiting for a late parent, stay in a visible place, tell another adult and let the parent know. Keep a register of who attends and who collects each child. Check the WFA policy and ECB guidance for the specific supervision ratios that apply to your activity.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CHANGING ROOMS AND PRIVACY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Adults and juniors do not change at the same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phones or cameras in changing rooms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Supervise in pairs and only when needed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Encourage juniors to arrive changed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manage changing rooms safely. Changing rooms are a common place for privacy and dignity to be compromised, especially where juniors and adults share facilities, as often happens in a family league. Adults should not change or shower at the same time as junior players, and where facilities are shared, arrange separate times or areas. Mobile phones and cameras must never be used in changing rooms. Supervising adults should normally be of the same sex as the group and should only enter when necessary, ideally in pairs. Juniors should be encouraged to arrive ready to play where facilities are limited. Check the WFA policy for local arrangements.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TRANSPORT, TRIPS AND TOURS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Parents are responsible for arranging transport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lone lifts with a junior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Licensed, insured drivers and roadworthy vehicles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Trips need consent, medical details and supervision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consider travel and trips. Parents and carers are responsible for arranging their child's transport to and from cricket, and any lift arrangements made by the club should be agreed with parents in advance. Avoid driving a single junior alone where possible. If it cannot be avoided, get the parent's consent, sit the child in the back and tell another adult your route and timings. Drivers must be properly licensed and insured, and vehicles roadworthy. Away trips, tournaments and overnight stays need planning, consent forms, medical information, appropriate supervision and accommodation arrangements, following ECB guidance and the WFA policy.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PHOTOGRAPHY, VIDEO AND ONLINE CONTENT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parental consent for images of under-18s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Respect opt-outs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full names with junior photos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Store images on club systems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inappropriate filming at once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handle photographs and video. Pictures of matches and celebrations are part of club life, but images of juniors must be handled with care. Obtain consent from parents or carers before taking and publishing images of under-18s, and respect anyone who opts out. Players should be appropriately dressed and images should focus on the cricket. Avoid publishing a junior's full name alongside their photograph, and never share details that could identify where they live or go to school. Store images securely on club systems rather than personal devices. Report any concern about inappropriate filming to the welfare lead immediately.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BOUNDARIES PROTECT EVERYONE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Boundaries protect participants and volunteers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Raise concerns about colleagues' conduct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open about your own mistakes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the code of conduct consistently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bring everything together. Clear boundaries protect juniors and adults at risk, but they also protect volunteers from misunderstandings and false allegations, and they protect the reputation of the league. If you see a colleague cross a boundary, raise it, either with them directly if you feel able or with the welfare lead. If you make a mistake yourself, such as an accidental one-to-one situation, be open about it and record it. Good intentions are not enough on their own. Following the WFA code of conduct consistently, even when it feels inconvenient, is what makes the Winn Family T-20 League a place where families feel confident to play.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Webinar: Creating safeguarding plans for youth sport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NSPCC — CPSU consultants explain safeguarding plans, codes of conduct and safe practice for activities.  ·  https://www.youtube.com/watch?v=rIDEXVOr7ls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Keeping Your Child Safe in Sport - Advice for Parents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NSPCC — what parents and volunteers should expect from a safe sports club.  ·  https://www.youtube.com/watch?v=GYGczZJUm54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WFA1302 Safeguarding in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WFA1304 Appropriate Behaviour and Boundaries.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WFA1304 Appropriate Behaviour and Boundaries — Official module slides</dc:title>
  <dc:subject>Safeguarding, Welfare &amp; Safety · Ref. WFA/TC/WFA1304</dc:subject>
  <dc:creator>Winn Family Association</dc:creator>
  <cp:lastModifiedBy>Winn Family Association</cp:lastModifiedBy>
  <cp:revision>1</cp:revision>
  <dcterms:created xsi:type="dcterms:W3CDTF">2026-11-02T12:13:45Z</dcterms:created>
  <dcterms:modified xsi:type="dcterms:W3CDTF">2026-11-02T12:13:45Z</dcterms:modified>
</cp:coreProperties>
</file>